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8" r:id="rId2"/>
    <p:sldId id="31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8" r:id="rId20"/>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291"/>
    <a:srgbClr val="75BB29"/>
    <a:srgbClr val="341E7E"/>
    <a:srgbClr val="2E1B6E"/>
    <a:srgbClr val="3B176E"/>
    <a:srgbClr val="49075E"/>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1843" autoAdjust="0"/>
  </p:normalViewPr>
  <p:slideViewPr>
    <p:cSldViewPr>
      <p:cViewPr varScale="1">
        <p:scale>
          <a:sx n="80" d="100"/>
          <a:sy n="80" d="100"/>
        </p:scale>
        <p:origin x="1716" y="84"/>
      </p:cViewPr>
      <p:guideLst>
        <p:guide orient="horz" pos="2160"/>
        <p:guide pos="2880"/>
      </p:guideLst>
    </p:cSldViewPr>
  </p:slideViewPr>
  <p:outlineViewPr>
    <p:cViewPr>
      <p:scale>
        <a:sx n="33" d="100"/>
        <a:sy n="33" d="100"/>
      </p:scale>
      <p:origin x="0" y="0"/>
    </p:cViewPr>
  </p:outlineViewPr>
  <p:notesTextViewPr>
    <p:cViewPr>
      <p:scale>
        <a:sx n="3" d="2"/>
        <a:sy n="3" d="2"/>
      </p:scale>
      <p:origin x="0" y="-186"/>
    </p:cViewPr>
  </p:notesTextViewPr>
  <p:sorterViewPr>
    <p:cViewPr>
      <p:scale>
        <a:sx n="66" d="100"/>
        <a:sy n="66" d="100"/>
      </p:scale>
      <p:origin x="0" y="0"/>
    </p:cViewPr>
  </p:sorterViewPr>
  <p:notesViewPr>
    <p:cSldViewPr>
      <p:cViewPr varScale="1">
        <p:scale>
          <a:sx n="144" d="100"/>
          <a:sy n="144" d="100"/>
        </p:scale>
        <p:origin x="-7152"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mailto:r.oram@uq.edu.au" TargetMode="External"/><Relationship Id="rId2" Type="http://schemas.openxmlformats.org/officeDocument/2006/relationships/hyperlink" Target="mailto:deon.knight@uq.edu.au" TargetMode="External"/><Relationship Id="rId1" Type="http://schemas.openxmlformats.org/officeDocument/2006/relationships/hyperlink" Target="mailto:p.lovelock@uq.edu.au"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hyperlink" Target="mailto:deon.knight@uq.edu.au" TargetMode="External"/><Relationship Id="rId2" Type="http://schemas.openxmlformats.org/officeDocument/2006/relationships/image" Target="../media/image6.jpg"/><Relationship Id="rId1" Type="http://schemas.openxmlformats.org/officeDocument/2006/relationships/hyperlink" Target="mailto:p.lovelock@uq.edu.au" TargetMode="External"/><Relationship Id="rId6" Type="http://schemas.openxmlformats.org/officeDocument/2006/relationships/image" Target="../media/image8.jpeg"/><Relationship Id="rId5" Type="http://schemas.openxmlformats.org/officeDocument/2006/relationships/hyperlink" Target="mailto:r.oram@uq.edu.au" TargetMode="External"/><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439DD-6C08-45A7-B25B-EB996B79CBDA}" type="doc">
      <dgm:prSet loTypeId="urn:microsoft.com/office/officeart/2005/8/layout/pictureOrgChart+Icon" loCatId="hierarchy" qsTypeId="urn:microsoft.com/office/officeart/2005/8/quickstyle/3d1" qsCatId="3D" csTypeId="urn:microsoft.com/office/officeart/2005/8/colors/accent0_2" csCatId="mainScheme" phldr="1"/>
      <dgm:spPr/>
      <dgm:t>
        <a:bodyPr/>
        <a:lstStyle/>
        <a:p>
          <a:endParaRPr lang="en-AU"/>
        </a:p>
      </dgm:t>
    </dgm:pt>
    <dgm:pt modelId="{0CF87716-A8D3-4594-B417-1F3DD693B4DE}">
      <dgm:prSet phldrT="[Text]"/>
      <dgm:spPr/>
      <dgm:t>
        <a:bodyPr/>
        <a:lstStyle/>
        <a:p>
          <a:r>
            <a:rPr lang="en-AU" dirty="0" smtClean="0"/>
            <a:t>Paul Lovelock</a:t>
          </a:r>
        </a:p>
        <a:p>
          <a:r>
            <a:rPr lang="en-AU" dirty="0" smtClean="0"/>
            <a:t>Manager, Occupational Health and Safety</a:t>
          </a:r>
        </a:p>
        <a:p>
          <a:r>
            <a:rPr lang="en-AU" dirty="0" smtClean="0"/>
            <a:t>Faculty of Medicine</a:t>
          </a:r>
        </a:p>
        <a:p>
          <a:r>
            <a:rPr lang="en-AU" dirty="0" smtClean="0">
              <a:hlinkClick xmlns:r="http://schemas.openxmlformats.org/officeDocument/2006/relationships" r:id="rId1"/>
            </a:rPr>
            <a:t>p.lovelock@uq.edu.au</a:t>
          </a:r>
          <a:endParaRPr lang="en-AU" dirty="0" smtClean="0"/>
        </a:p>
        <a:p>
          <a:r>
            <a:rPr lang="en-AU" dirty="0" smtClean="0"/>
            <a:t>33464762</a:t>
          </a:r>
          <a:endParaRPr lang="en-AU" dirty="0"/>
        </a:p>
      </dgm:t>
    </dgm:pt>
    <dgm:pt modelId="{135BC158-1898-43CE-9718-E207507559E0}" type="parTrans" cxnId="{5BE14BA5-3C14-4DC3-B519-CF28CA75AB12}">
      <dgm:prSet/>
      <dgm:spPr/>
      <dgm:t>
        <a:bodyPr/>
        <a:lstStyle/>
        <a:p>
          <a:endParaRPr lang="en-AU"/>
        </a:p>
      </dgm:t>
    </dgm:pt>
    <dgm:pt modelId="{12B3A6D5-DF6D-4E79-ABA6-227F30F280FA}" type="sibTrans" cxnId="{5BE14BA5-3C14-4DC3-B519-CF28CA75AB12}">
      <dgm:prSet/>
      <dgm:spPr/>
      <dgm:t>
        <a:bodyPr/>
        <a:lstStyle/>
        <a:p>
          <a:endParaRPr lang="en-AU"/>
        </a:p>
      </dgm:t>
    </dgm:pt>
    <dgm:pt modelId="{9CE22D01-DC77-46FA-8D83-1F4AA7588986}">
      <dgm:prSet phldrT="[Text]"/>
      <dgm:spPr/>
      <dgm:t>
        <a:bodyPr/>
        <a:lstStyle/>
        <a:p>
          <a:r>
            <a:rPr lang="en-AU" dirty="0" smtClean="0"/>
            <a:t>Deon Knight</a:t>
          </a:r>
        </a:p>
        <a:p>
          <a:r>
            <a:rPr lang="en-AU" dirty="0" smtClean="0"/>
            <a:t>Occupational Health and Safety Manager</a:t>
          </a:r>
        </a:p>
        <a:p>
          <a:r>
            <a:rPr lang="en-AU" dirty="0" smtClean="0"/>
            <a:t>Infrastructure and Research Operations (Medicine</a:t>
          </a:r>
          <a:r>
            <a:rPr lang="en-AU" dirty="0" smtClean="0"/>
            <a:t>)</a:t>
          </a:r>
          <a:endParaRPr lang="en-AU" dirty="0" smtClean="0"/>
        </a:p>
        <a:p>
          <a:r>
            <a:rPr lang="en-AU" dirty="0" smtClean="0">
              <a:hlinkClick xmlns:r="http://schemas.openxmlformats.org/officeDocument/2006/relationships" r:id="rId2"/>
            </a:rPr>
            <a:t>deon.knight@uq.edu.au</a:t>
          </a:r>
          <a:endParaRPr lang="en-AU" dirty="0" smtClean="0"/>
        </a:p>
        <a:p>
          <a:r>
            <a:rPr lang="en-AU" dirty="0" smtClean="0"/>
            <a:t>0419524362</a:t>
          </a:r>
          <a:endParaRPr lang="en-AU" dirty="0"/>
        </a:p>
      </dgm:t>
    </dgm:pt>
    <dgm:pt modelId="{8C955DEF-8DB9-496E-9E29-F3FB04A215A2}" type="parTrans" cxnId="{886CA138-D287-4B36-AEAF-A7D929E4B740}">
      <dgm:prSet/>
      <dgm:spPr/>
      <dgm:t>
        <a:bodyPr/>
        <a:lstStyle/>
        <a:p>
          <a:endParaRPr lang="en-AU"/>
        </a:p>
      </dgm:t>
    </dgm:pt>
    <dgm:pt modelId="{0018E69B-4C55-40A5-A2EC-FEED434FE7A8}" type="sibTrans" cxnId="{886CA138-D287-4B36-AEAF-A7D929E4B740}">
      <dgm:prSet/>
      <dgm:spPr/>
      <dgm:t>
        <a:bodyPr/>
        <a:lstStyle/>
        <a:p>
          <a:endParaRPr lang="en-AU"/>
        </a:p>
      </dgm:t>
    </dgm:pt>
    <dgm:pt modelId="{35A07435-D970-45C6-86B4-54CFB3BAA1DF}">
      <dgm:prSet phldrT="[Text]"/>
      <dgm:spPr/>
      <dgm:t>
        <a:bodyPr/>
        <a:lstStyle/>
        <a:p>
          <a:r>
            <a:rPr lang="en-AU" b="0" dirty="0" smtClean="0"/>
            <a:t>Mrs Robyn Oram</a:t>
          </a:r>
        </a:p>
        <a:p>
          <a:r>
            <a:rPr lang="en-AU" dirty="0" smtClean="0"/>
            <a:t>School Safety Manager</a:t>
          </a:r>
        </a:p>
        <a:p>
          <a:r>
            <a:rPr lang="en-AU" dirty="0" smtClean="0"/>
            <a:t>School of Biomedical Sciences</a:t>
          </a:r>
        </a:p>
        <a:p>
          <a:r>
            <a:rPr lang="en-AU" dirty="0" smtClean="0">
              <a:hlinkClick xmlns:r="http://schemas.openxmlformats.org/officeDocument/2006/relationships" r:id="rId3"/>
            </a:rPr>
            <a:t>r.oram@uq.edu.au</a:t>
          </a:r>
          <a:endParaRPr lang="en-AU" dirty="0" smtClean="0"/>
        </a:p>
        <a:p>
          <a:r>
            <a:rPr lang="en-AU" dirty="0" smtClean="0"/>
            <a:t>+61 3365 3221</a:t>
          </a:r>
        </a:p>
      </dgm:t>
    </dgm:pt>
    <dgm:pt modelId="{13300ECD-6F26-41B6-B2C6-BAFD0D5014EA}" type="sibTrans" cxnId="{D6A8F350-6F68-4343-9C0F-F29D6AFAA426}">
      <dgm:prSet/>
      <dgm:spPr/>
      <dgm:t>
        <a:bodyPr/>
        <a:lstStyle/>
        <a:p>
          <a:endParaRPr lang="en-AU"/>
        </a:p>
      </dgm:t>
    </dgm:pt>
    <dgm:pt modelId="{46F4EF86-CED0-46F2-95C9-61995B05BB7C}" type="parTrans" cxnId="{D6A8F350-6F68-4343-9C0F-F29D6AFAA426}">
      <dgm:prSet/>
      <dgm:spPr/>
      <dgm:t>
        <a:bodyPr/>
        <a:lstStyle/>
        <a:p>
          <a:endParaRPr lang="en-AU"/>
        </a:p>
      </dgm:t>
    </dgm:pt>
    <dgm:pt modelId="{5FBEED67-8AED-4F8A-8A8E-E35EB17A8D13}" type="pres">
      <dgm:prSet presAssocID="{91E439DD-6C08-45A7-B25B-EB996B79CBDA}" presName="hierChild1" presStyleCnt="0">
        <dgm:presLayoutVars>
          <dgm:orgChart val="1"/>
          <dgm:chPref val="1"/>
          <dgm:dir/>
          <dgm:animOne val="branch"/>
          <dgm:animLvl val="lvl"/>
          <dgm:resizeHandles/>
        </dgm:presLayoutVars>
      </dgm:prSet>
      <dgm:spPr/>
      <dgm:t>
        <a:bodyPr/>
        <a:lstStyle/>
        <a:p>
          <a:endParaRPr lang="en-AU"/>
        </a:p>
      </dgm:t>
    </dgm:pt>
    <dgm:pt modelId="{CC01FD5B-5FF8-4BCA-9DED-D666ACE1B220}" type="pres">
      <dgm:prSet presAssocID="{0CF87716-A8D3-4594-B417-1F3DD693B4DE}" presName="hierRoot1" presStyleCnt="0">
        <dgm:presLayoutVars>
          <dgm:hierBranch val="init"/>
        </dgm:presLayoutVars>
      </dgm:prSet>
      <dgm:spPr/>
    </dgm:pt>
    <dgm:pt modelId="{F2C888AB-1120-4358-8F41-DD4B5CD61664}" type="pres">
      <dgm:prSet presAssocID="{0CF87716-A8D3-4594-B417-1F3DD693B4DE}" presName="rootComposite1" presStyleCnt="0"/>
      <dgm:spPr/>
    </dgm:pt>
    <dgm:pt modelId="{9C81A1FF-04DE-40C6-BA42-93044DF43132}" type="pres">
      <dgm:prSet presAssocID="{0CF87716-A8D3-4594-B417-1F3DD693B4DE}" presName="rootText1" presStyleLbl="node0" presStyleIdx="0" presStyleCnt="1">
        <dgm:presLayoutVars>
          <dgm:chPref val="3"/>
        </dgm:presLayoutVars>
      </dgm:prSet>
      <dgm:spPr/>
      <dgm:t>
        <a:bodyPr/>
        <a:lstStyle/>
        <a:p>
          <a:endParaRPr lang="en-AU"/>
        </a:p>
      </dgm:t>
    </dgm:pt>
    <dgm:pt modelId="{033F47FE-C53B-4A88-A940-74A430CFDF35}" type="pres">
      <dgm:prSet presAssocID="{0CF87716-A8D3-4594-B417-1F3DD693B4DE}" presName="rootPict1" presStyleLbl="align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n-AU"/>
        </a:p>
      </dgm:t>
    </dgm:pt>
    <dgm:pt modelId="{1C79578D-4939-47F2-80F0-28FE97450987}" type="pres">
      <dgm:prSet presAssocID="{0CF87716-A8D3-4594-B417-1F3DD693B4DE}" presName="rootConnector1" presStyleLbl="node1" presStyleIdx="0" presStyleCnt="0"/>
      <dgm:spPr/>
      <dgm:t>
        <a:bodyPr/>
        <a:lstStyle/>
        <a:p>
          <a:endParaRPr lang="en-AU"/>
        </a:p>
      </dgm:t>
    </dgm:pt>
    <dgm:pt modelId="{04BC42F8-52AE-49A1-BF7F-05D2E9BA8ACA}" type="pres">
      <dgm:prSet presAssocID="{0CF87716-A8D3-4594-B417-1F3DD693B4DE}" presName="hierChild2" presStyleCnt="0"/>
      <dgm:spPr/>
    </dgm:pt>
    <dgm:pt modelId="{6945FF60-8145-40E1-B1A1-E775BF6547CC}" type="pres">
      <dgm:prSet presAssocID="{8C955DEF-8DB9-496E-9E29-F3FB04A215A2}" presName="Name37" presStyleLbl="parChTrans1D2" presStyleIdx="0" presStyleCnt="2"/>
      <dgm:spPr/>
      <dgm:t>
        <a:bodyPr/>
        <a:lstStyle/>
        <a:p>
          <a:endParaRPr lang="en-AU"/>
        </a:p>
      </dgm:t>
    </dgm:pt>
    <dgm:pt modelId="{BE283631-549F-40CA-B0E9-1B6E2A60FE4E}" type="pres">
      <dgm:prSet presAssocID="{9CE22D01-DC77-46FA-8D83-1F4AA7588986}" presName="hierRoot2" presStyleCnt="0">
        <dgm:presLayoutVars>
          <dgm:hierBranch val="init"/>
        </dgm:presLayoutVars>
      </dgm:prSet>
      <dgm:spPr/>
    </dgm:pt>
    <dgm:pt modelId="{931F9C17-06BE-49BC-B802-9BDCED9595BC}" type="pres">
      <dgm:prSet presAssocID="{9CE22D01-DC77-46FA-8D83-1F4AA7588986}" presName="rootComposite" presStyleCnt="0"/>
      <dgm:spPr/>
    </dgm:pt>
    <dgm:pt modelId="{E6224E25-55D0-4167-91E3-F761DCEF8273}" type="pres">
      <dgm:prSet presAssocID="{9CE22D01-DC77-46FA-8D83-1F4AA7588986}" presName="rootText" presStyleLbl="node2" presStyleIdx="0" presStyleCnt="2">
        <dgm:presLayoutVars>
          <dgm:chPref val="3"/>
        </dgm:presLayoutVars>
      </dgm:prSet>
      <dgm:spPr/>
      <dgm:t>
        <a:bodyPr/>
        <a:lstStyle/>
        <a:p>
          <a:endParaRPr lang="en-AU"/>
        </a:p>
      </dgm:t>
    </dgm:pt>
    <dgm:pt modelId="{62247649-C421-4D2C-BC39-A3C074E95324}" type="pres">
      <dgm:prSet presAssocID="{9CE22D01-DC77-46FA-8D83-1F4AA7588986}" presName="rootPict" presStyleLbl="alignImgPlace1" presStyleIdx="1"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t>
        <a:bodyPr/>
        <a:lstStyle/>
        <a:p>
          <a:endParaRPr lang="en-AU"/>
        </a:p>
      </dgm:t>
    </dgm:pt>
    <dgm:pt modelId="{A6BBD92C-2FC5-4993-A297-DCAF3C581384}" type="pres">
      <dgm:prSet presAssocID="{9CE22D01-DC77-46FA-8D83-1F4AA7588986}" presName="rootConnector" presStyleLbl="node2" presStyleIdx="0" presStyleCnt="2"/>
      <dgm:spPr/>
      <dgm:t>
        <a:bodyPr/>
        <a:lstStyle/>
        <a:p>
          <a:endParaRPr lang="en-AU"/>
        </a:p>
      </dgm:t>
    </dgm:pt>
    <dgm:pt modelId="{252EC35B-DBF3-45AD-A8BA-154D8D308589}" type="pres">
      <dgm:prSet presAssocID="{9CE22D01-DC77-46FA-8D83-1F4AA7588986}" presName="hierChild4" presStyleCnt="0"/>
      <dgm:spPr/>
    </dgm:pt>
    <dgm:pt modelId="{5B17F56F-2E25-43C5-9132-A2D3E5C45DB6}" type="pres">
      <dgm:prSet presAssocID="{9CE22D01-DC77-46FA-8D83-1F4AA7588986}" presName="hierChild5" presStyleCnt="0"/>
      <dgm:spPr/>
    </dgm:pt>
    <dgm:pt modelId="{7EAD2BCF-4D8D-4518-8860-131CFA7C5362}" type="pres">
      <dgm:prSet presAssocID="{46F4EF86-CED0-46F2-95C9-61995B05BB7C}" presName="Name37" presStyleLbl="parChTrans1D2" presStyleIdx="1" presStyleCnt="2"/>
      <dgm:spPr/>
      <dgm:t>
        <a:bodyPr/>
        <a:lstStyle/>
        <a:p>
          <a:endParaRPr lang="en-AU"/>
        </a:p>
      </dgm:t>
    </dgm:pt>
    <dgm:pt modelId="{9CA6F692-BD27-4F17-A75D-21E2CF12FAA5}" type="pres">
      <dgm:prSet presAssocID="{35A07435-D970-45C6-86B4-54CFB3BAA1DF}" presName="hierRoot2" presStyleCnt="0">
        <dgm:presLayoutVars>
          <dgm:hierBranch val="init"/>
        </dgm:presLayoutVars>
      </dgm:prSet>
      <dgm:spPr/>
    </dgm:pt>
    <dgm:pt modelId="{721640DF-D482-4E35-AB21-3F7FDF627B5D}" type="pres">
      <dgm:prSet presAssocID="{35A07435-D970-45C6-86B4-54CFB3BAA1DF}" presName="rootComposite" presStyleCnt="0"/>
      <dgm:spPr/>
    </dgm:pt>
    <dgm:pt modelId="{62509262-AED7-476C-B2DE-A31ACC1691A8}" type="pres">
      <dgm:prSet presAssocID="{35A07435-D970-45C6-86B4-54CFB3BAA1DF}" presName="rootText" presStyleLbl="node2" presStyleIdx="1" presStyleCnt="2">
        <dgm:presLayoutVars>
          <dgm:chPref val="3"/>
        </dgm:presLayoutVars>
      </dgm:prSet>
      <dgm:spPr/>
      <dgm:t>
        <a:bodyPr/>
        <a:lstStyle/>
        <a:p>
          <a:endParaRPr lang="en-AU"/>
        </a:p>
      </dgm:t>
    </dgm:pt>
    <dgm:pt modelId="{D0810486-1A00-4A90-8928-F24685BD1CDC}" type="pres">
      <dgm:prSet presAssocID="{35A07435-D970-45C6-86B4-54CFB3BAA1DF}" presName="rootPict" presStyleLbl="alignImgPlace1"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en-AU"/>
        </a:p>
      </dgm:t>
    </dgm:pt>
    <dgm:pt modelId="{7752FFA8-5E92-4E41-93A0-E1AC0BE05F7E}" type="pres">
      <dgm:prSet presAssocID="{35A07435-D970-45C6-86B4-54CFB3BAA1DF}" presName="rootConnector" presStyleLbl="node2" presStyleIdx="1" presStyleCnt="2"/>
      <dgm:spPr/>
      <dgm:t>
        <a:bodyPr/>
        <a:lstStyle/>
        <a:p>
          <a:endParaRPr lang="en-AU"/>
        </a:p>
      </dgm:t>
    </dgm:pt>
    <dgm:pt modelId="{60694ECD-D48C-4B12-87A1-ECC0D50D5B04}" type="pres">
      <dgm:prSet presAssocID="{35A07435-D970-45C6-86B4-54CFB3BAA1DF}" presName="hierChild4" presStyleCnt="0"/>
      <dgm:spPr/>
    </dgm:pt>
    <dgm:pt modelId="{B0F83DB6-C2D7-4192-8DC7-759ADC9034B4}" type="pres">
      <dgm:prSet presAssocID="{35A07435-D970-45C6-86B4-54CFB3BAA1DF}" presName="hierChild5" presStyleCnt="0"/>
      <dgm:spPr/>
    </dgm:pt>
    <dgm:pt modelId="{412735E0-97E6-4987-AB33-0CE59B9227ED}" type="pres">
      <dgm:prSet presAssocID="{0CF87716-A8D3-4594-B417-1F3DD693B4DE}" presName="hierChild3" presStyleCnt="0"/>
      <dgm:spPr/>
    </dgm:pt>
  </dgm:ptLst>
  <dgm:cxnLst>
    <dgm:cxn modelId="{1A0A1D03-4644-4FA0-A417-868310B1E36C}" type="presOf" srcId="{9CE22D01-DC77-46FA-8D83-1F4AA7588986}" destId="{A6BBD92C-2FC5-4993-A297-DCAF3C581384}" srcOrd="1" destOrd="0" presId="urn:microsoft.com/office/officeart/2005/8/layout/pictureOrgChart+Icon"/>
    <dgm:cxn modelId="{283DD601-3FD9-4230-9742-A03CD27BD8D9}" type="presOf" srcId="{8C955DEF-8DB9-496E-9E29-F3FB04A215A2}" destId="{6945FF60-8145-40E1-B1A1-E775BF6547CC}" srcOrd="0" destOrd="0" presId="urn:microsoft.com/office/officeart/2005/8/layout/pictureOrgChart+Icon"/>
    <dgm:cxn modelId="{5BE14BA5-3C14-4DC3-B519-CF28CA75AB12}" srcId="{91E439DD-6C08-45A7-B25B-EB996B79CBDA}" destId="{0CF87716-A8D3-4594-B417-1F3DD693B4DE}" srcOrd="0" destOrd="0" parTransId="{135BC158-1898-43CE-9718-E207507559E0}" sibTransId="{12B3A6D5-DF6D-4E79-ABA6-227F30F280FA}"/>
    <dgm:cxn modelId="{D6A8F350-6F68-4343-9C0F-F29D6AFAA426}" srcId="{0CF87716-A8D3-4594-B417-1F3DD693B4DE}" destId="{35A07435-D970-45C6-86B4-54CFB3BAA1DF}" srcOrd="1" destOrd="0" parTransId="{46F4EF86-CED0-46F2-95C9-61995B05BB7C}" sibTransId="{13300ECD-6F26-41B6-B2C6-BAFD0D5014EA}"/>
    <dgm:cxn modelId="{BE56B667-E033-4818-AA54-6590CE0B9220}" type="presOf" srcId="{91E439DD-6C08-45A7-B25B-EB996B79CBDA}" destId="{5FBEED67-8AED-4F8A-8A8E-E35EB17A8D13}" srcOrd="0" destOrd="0" presId="urn:microsoft.com/office/officeart/2005/8/layout/pictureOrgChart+Icon"/>
    <dgm:cxn modelId="{4C360BC9-D276-4803-B02F-4F1537C21518}" type="presOf" srcId="{35A07435-D970-45C6-86B4-54CFB3BAA1DF}" destId="{62509262-AED7-476C-B2DE-A31ACC1691A8}" srcOrd="0" destOrd="0" presId="urn:microsoft.com/office/officeart/2005/8/layout/pictureOrgChart+Icon"/>
    <dgm:cxn modelId="{E950C371-B20F-4FB1-9952-7CCDFCB8502C}" type="presOf" srcId="{0CF87716-A8D3-4594-B417-1F3DD693B4DE}" destId="{1C79578D-4939-47F2-80F0-28FE97450987}" srcOrd="1" destOrd="0" presId="urn:microsoft.com/office/officeart/2005/8/layout/pictureOrgChart+Icon"/>
    <dgm:cxn modelId="{FADD4BF0-4189-469B-9A91-A0FC114FD660}" type="presOf" srcId="{9CE22D01-DC77-46FA-8D83-1F4AA7588986}" destId="{E6224E25-55D0-4167-91E3-F761DCEF8273}" srcOrd="0" destOrd="0" presId="urn:microsoft.com/office/officeart/2005/8/layout/pictureOrgChart+Icon"/>
    <dgm:cxn modelId="{B3AFCC34-1B95-429A-A92A-68DD8D510472}" type="presOf" srcId="{46F4EF86-CED0-46F2-95C9-61995B05BB7C}" destId="{7EAD2BCF-4D8D-4518-8860-131CFA7C5362}" srcOrd="0" destOrd="0" presId="urn:microsoft.com/office/officeart/2005/8/layout/pictureOrgChart+Icon"/>
    <dgm:cxn modelId="{886CA138-D287-4B36-AEAF-A7D929E4B740}" srcId="{0CF87716-A8D3-4594-B417-1F3DD693B4DE}" destId="{9CE22D01-DC77-46FA-8D83-1F4AA7588986}" srcOrd="0" destOrd="0" parTransId="{8C955DEF-8DB9-496E-9E29-F3FB04A215A2}" sibTransId="{0018E69B-4C55-40A5-A2EC-FEED434FE7A8}"/>
    <dgm:cxn modelId="{7386831F-5DF2-4431-9628-41CFC5179941}" type="presOf" srcId="{0CF87716-A8D3-4594-B417-1F3DD693B4DE}" destId="{9C81A1FF-04DE-40C6-BA42-93044DF43132}" srcOrd="0" destOrd="0" presId="urn:microsoft.com/office/officeart/2005/8/layout/pictureOrgChart+Icon"/>
    <dgm:cxn modelId="{7072EFB9-376C-467A-A219-C2C2EB3D0735}" type="presOf" srcId="{35A07435-D970-45C6-86B4-54CFB3BAA1DF}" destId="{7752FFA8-5E92-4E41-93A0-E1AC0BE05F7E}" srcOrd="1" destOrd="0" presId="urn:microsoft.com/office/officeart/2005/8/layout/pictureOrgChart+Icon"/>
    <dgm:cxn modelId="{6BB78F31-843E-49D1-A01A-34B979907F79}" type="presParOf" srcId="{5FBEED67-8AED-4F8A-8A8E-E35EB17A8D13}" destId="{CC01FD5B-5FF8-4BCA-9DED-D666ACE1B220}" srcOrd="0" destOrd="0" presId="urn:microsoft.com/office/officeart/2005/8/layout/pictureOrgChart+Icon"/>
    <dgm:cxn modelId="{EC139171-7715-429E-82ED-2873CDAEF704}" type="presParOf" srcId="{CC01FD5B-5FF8-4BCA-9DED-D666ACE1B220}" destId="{F2C888AB-1120-4358-8F41-DD4B5CD61664}" srcOrd="0" destOrd="0" presId="urn:microsoft.com/office/officeart/2005/8/layout/pictureOrgChart+Icon"/>
    <dgm:cxn modelId="{1D421D59-5399-4850-A691-F40E0903196C}" type="presParOf" srcId="{F2C888AB-1120-4358-8F41-DD4B5CD61664}" destId="{9C81A1FF-04DE-40C6-BA42-93044DF43132}" srcOrd="0" destOrd="0" presId="urn:microsoft.com/office/officeart/2005/8/layout/pictureOrgChart+Icon"/>
    <dgm:cxn modelId="{EA72CB1E-7811-4275-AABF-CC55A7EB2838}" type="presParOf" srcId="{F2C888AB-1120-4358-8F41-DD4B5CD61664}" destId="{033F47FE-C53B-4A88-A940-74A430CFDF35}" srcOrd="1" destOrd="0" presId="urn:microsoft.com/office/officeart/2005/8/layout/pictureOrgChart+Icon"/>
    <dgm:cxn modelId="{A88936F6-B4F7-472E-81AD-762F4723D212}" type="presParOf" srcId="{F2C888AB-1120-4358-8F41-DD4B5CD61664}" destId="{1C79578D-4939-47F2-80F0-28FE97450987}" srcOrd="2" destOrd="0" presId="urn:microsoft.com/office/officeart/2005/8/layout/pictureOrgChart+Icon"/>
    <dgm:cxn modelId="{1110B09F-9870-4722-8C9B-20A622BE7334}" type="presParOf" srcId="{CC01FD5B-5FF8-4BCA-9DED-D666ACE1B220}" destId="{04BC42F8-52AE-49A1-BF7F-05D2E9BA8ACA}" srcOrd="1" destOrd="0" presId="urn:microsoft.com/office/officeart/2005/8/layout/pictureOrgChart+Icon"/>
    <dgm:cxn modelId="{E45DCFDA-07B6-4E31-8601-046C65007105}" type="presParOf" srcId="{04BC42F8-52AE-49A1-BF7F-05D2E9BA8ACA}" destId="{6945FF60-8145-40E1-B1A1-E775BF6547CC}" srcOrd="0" destOrd="0" presId="urn:microsoft.com/office/officeart/2005/8/layout/pictureOrgChart+Icon"/>
    <dgm:cxn modelId="{A0344DF4-FBBA-4CFE-B2AB-B9C82855C70C}" type="presParOf" srcId="{04BC42F8-52AE-49A1-BF7F-05D2E9BA8ACA}" destId="{BE283631-549F-40CA-B0E9-1B6E2A60FE4E}" srcOrd="1" destOrd="0" presId="urn:microsoft.com/office/officeart/2005/8/layout/pictureOrgChart+Icon"/>
    <dgm:cxn modelId="{1092A493-B84D-48EC-8A9B-FC64562DF452}" type="presParOf" srcId="{BE283631-549F-40CA-B0E9-1B6E2A60FE4E}" destId="{931F9C17-06BE-49BC-B802-9BDCED9595BC}" srcOrd="0" destOrd="0" presId="urn:microsoft.com/office/officeart/2005/8/layout/pictureOrgChart+Icon"/>
    <dgm:cxn modelId="{DD234B13-FAD1-4CF8-B97A-B7142971AFF4}" type="presParOf" srcId="{931F9C17-06BE-49BC-B802-9BDCED9595BC}" destId="{E6224E25-55D0-4167-91E3-F761DCEF8273}" srcOrd="0" destOrd="0" presId="urn:microsoft.com/office/officeart/2005/8/layout/pictureOrgChart+Icon"/>
    <dgm:cxn modelId="{66DA945D-D88C-430D-BFFE-373494ACBE6B}" type="presParOf" srcId="{931F9C17-06BE-49BC-B802-9BDCED9595BC}" destId="{62247649-C421-4D2C-BC39-A3C074E95324}" srcOrd="1" destOrd="0" presId="urn:microsoft.com/office/officeart/2005/8/layout/pictureOrgChart+Icon"/>
    <dgm:cxn modelId="{551DD0A4-1D7F-4B7C-BC18-140ECFDEEB42}" type="presParOf" srcId="{931F9C17-06BE-49BC-B802-9BDCED9595BC}" destId="{A6BBD92C-2FC5-4993-A297-DCAF3C581384}" srcOrd="2" destOrd="0" presId="urn:microsoft.com/office/officeart/2005/8/layout/pictureOrgChart+Icon"/>
    <dgm:cxn modelId="{3460816F-0285-41B1-9FFD-F67C29A2D937}" type="presParOf" srcId="{BE283631-549F-40CA-B0E9-1B6E2A60FE4E}" destId="{252EC35B-DBF3-45AD-A8BA-154D8D308589}" srcOrd="1" destOrd="0" presId="urn:microsoft.com/office/officeart/2005/8/layout/pictureOrgChart+Icon"/>
    <dgm:cxn modelId="{E4F1D3A2-67C0-484F-AFE4-4873698EEB77}" type="presParOf" srcId="{BE283631-549F-40CA-B0E9-1B6E2A60FE4E}" destId="{5B17F56F-2E25-43C5-9132-A2D3E5C45DB6}" srcOrd="2" destOrd="0" presId="urn:microsoft.com/office/officeart/2005/8/layout/pictureOrgChart+Icon"/>
    <dgm:cxn modelId="{DE2D5DBB-59D0-4940-8701-67E2566D637D}" type="presParOf" srcId="{04BC42F8-52AE-49A1-BF7F-05D2E9BA8ACA}" destId="{7EAD2BCF-4D8D-4518-8860-131CFA7C5362}" srcOrd="2" destOrd="0" presId="urn:microsoft.com/office/officeart/2005/8/layout/pictureOrgChart+Icon"/>
    <dgm:cxn modelId="{F110218C-F76F-4F47-B7F8-E89A8EF99A60}" type="presParOf" srcId="{04BC42F8-52AE-49A1-BF7F-05D2E9BA8ACA}" destId="{9CA6F692-BD27-4F17-A75D-21E2CF12FAA5}" srcOrd="3" destOrd="0" presId="urn:microsoft.com/office/officeart/2005/8/layout/pictureOrgChart+Icon"/>
    <dgm:cxn modelId="{461B98B0-F8C6-4EBA-9AC0-D60BF37E4B42}" type="presParOf" srcId="{9CA6F692-BD27-4F17-A75D-21E2CF12FAA5}" destId="{721640DF-D482-4E35-AB21-3F7FDF627B5D}" srcOrd="0" destOrd="0" presId="urn:microsoft.com/office/officeart/2005/8/layout/pictureOrgChart+Icon"/>
    <dgm:cxn modelId="{43ABA0B3-5BC6-44BC-B54C-9E6D95D61EED}" type="presParOf" srcId="{721640DF-D482-4E35-AB21-3F7FDF627B5D}" destId="{62509262-AED7-476C-B2DE-A31ACC1691A8}" srcOrd="0" destOrd="0" presId="urn:microsoft.com/office/officeart/2005/8/layout/pictureOrgChart+Icon"/>
    <dgm:cxn modelId="{59E15FFF-67A8-448E-8463-979B926E6CCA}" type="presParOf" srcId="{721640DF-D482-4E35-AB21-3F7FDF627B5D}" destId="{D0810486-1A00-4A90-8928-F24685BD1CDC}" srcOrd="1" destOrd="0" presId="urn:microsoft.com/office/officeart/2005/8/layout/pictureOrgChart+Icon"/>
    <dgm:cxn modelId="{384007F1-ABD3-46E1-91A4-CF8E3ADABFFB}" type="presParOf" srcId="{721640DF-D482-4E35-AB21-3F7FDF627B5D}" destId="{7752FFA8-5E92-4E41-93A0-E1AC0BE05F7E}" srcOrd="2" destOrd="0" presId="urn:microsoft.com/office/officeart/2005/8/layout/pictureOrgChart+Icon"/>
    <dgm:cxn modelId="{E9AE3D11-E4BC-4427-A526-EC28C4078B06}" type="presParOf" srcId="{9CA6F692-BD27-4F17-A75D-21E2CF12FAA5}" destId="{60694ECD-D48C-4B12-87A1-ECC0D50D5B04}" srcOrd="1" destOrd="0" presId="urn:microsoft.com/office/officeart/2005/8/layout/pictureOrgChart+Icon"/>
    <dgm:cxn modelId="{D808BCA3-E47B-4B41-A64D-ABD2BE38D602}" type="presParOf" srcId="{9CA6F692-BD27-4F17-A75D-21E2CF12FAA5}" destId="{B0F83DB6-C2D7-4192-8DC7-759ADC9034B4}" srcOrd="2" destOrd="0" presId="urn:microsoft.com/office/officeart/2005/8/layout/pictureOrgChart+Icon"/>
    <dgm:cxn modelId="{310C6262-D5A2-4CF3-B848-1D804ADAEA6C}" type="presParOf" srcId="{CC01FD5B-5FF8-4BCA-9DED-D666ACE1B220}" destId="{412735E0-97E6-4987-AB33-0CE59B9227ED}"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B8C6B-B4F3-4CFD-9D02-986DE19385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D47611F-6A94-411F-9A39-9EBAB62EBC83}">
      <dgm:prSet phldrT="[Text]" custT="1"/>
      <dgm:spPr/>
      <dgm:t>
        <a:bodyPr/>
        <a:lstStyle/>
        <a:p>
          <a:r>
            <a:rPr lang="en-AU" sz="2000" dirty="0" smtClean="0"/>
            <a:t>Work Health and Safety Act 2011</a:t>
          </a:r>
          <a:endParaRPr lang="en-AU" sz="2000" dirty="0"/>
        </a:p>
      </dgm:t>
    </dgm:pt>
    <dgm:pt modelId="{4C65DA25-FC65-47BD-8D1F-F68044A9FDE6}" type="parTrans" cxnId="{BF36E2C5-4B4A-4523-A5C7-F5F9CA359DC0}">
      <dgm:prSet/>
      <dgm:spPr/>
      <dgm:t>
        <a:bodyPr/>
        <a:lstStyle/>
        <a:p>
          <a:endParaRPr lang="en-AU" sz="1600"/>
        </a:p>
      </dgm:t>
    </dgm:pt>
    <dgm:pt modelId="{C8BC75E4-8437-41C1-B529-097BA8DA2805}" type="sibTrans" cxnId="{BF36E2C5-4B4A-4523-A5C7-F5F9CA359DC0}">
      <dgm:prSet/>
      <dgm:spPr/>
      <dgm:t>
        <a:bodyPr/>
        <a:lstStyle/>
        <a:p>
          <a:endParaRPr lang="en-AU" sz="1600"/>
        </a:p>
      </dgm:t>
    </dgm:pt>
    <dgm:pt modelId="{62ADC628-CDAB-4E84-89F3-0481A769DC48}">
      <dgm:prSet phldrT="[Text]" custT="1"/>
      <dgm:spPr/>
      <dgm:t>
        <a:bodyPr/>
        <a:lstStyle/>
        <a:p>
          <a:r>
            <a:rPr lang="en-AU" sz="1800" dirty="0" smtClean="0"/>
            <a:t>Imposes obligations on people at workplaces to ensure workplace health &amp; safety</a:t>
          </a:r>
          <a:endParaRPr lang="en-AU" sz="1800" dirty="0"/>
        </a:p>
      </dgm:t>
    </dgm:pt>
    <dgm:pt modelId="{3D9D5B6E-B30A-4047-A802-7B157C08E5EB}" type="parTrans" cxnId="{F3788372-DC98-463F-B1A6-94CD4C91F427}">
      <dgm:prSet/>
      <dgm:spPr/>
      <dgm:t>
        <a:bodyPr/>
        <a:lstStyle/>
        <a:p>
          <a:endParaRPr lang="en-AU" sz="1600"/>
        </a:p>
      </dgm:t>
    </dgm:pt>
    <dgm:pt modelId="{8EB61095-5272-46F7-922C-28EC851D6193}" type="sibTrans" cxnId="{F3788372-DC98-463F-B1A6-94CD4C91F427}">
      <dgm:prSet/>
      <dgm:spPr/>
      <dgm:t>
        <a:bodyPr/>
        <a:lstStyle/>
        <a:p>
          <a:endParaRPr lang="en-AU" sz="1600"/>
        </a:p>
      </dgm:t>
    </dgm:pt>
    <dgm:pt modelId="{BD8223D1-20B6-4D22-AB66-55B951374AA5}">
      <dgm:prSet phldrT="[Text]" custT="1"/>
      <dgm:spPr/>
      <dgm:t>
        <a:bodyPr/>
        <a:lstStyle/>
        <a:p>
          <a:r>
            <a:rPr lang="en-AU" sz="2000" dirty="0" smtClean="0"/>
            <a:t>Work Health and Safety Regulations 2011</a:t>
          </a:r>
          <a:endParaRPr lang="en-AU" sz="2000" dirty="0"/>
        </a:p>
      </dgm:t>
    </dgm:pt>
    <dgm:pt modelId="{3B19B242-3CB5-499B-96EA-2D3D9ADE7C7E}" type="parTrans" cxnId="{0AC26C71-16AE-4DBA-9E51-1E3D5770F1C7}">
      <dgm:prSet/>
      <dgm:spPr/>
      <dgm:t>
        <a:bodyPr/>
        <a:lstStyle/>
        <a:p>
          <a:endParaRPr lang="en-AU" sz="1600"/>
        </a:p>
      </dgm:t>
    </dgm:pt>
    <dgm:pt modelId="{1E784BED-425D-4F44-A30E-A3A3C1056035}" type="sibTrans" cxnId="{0AC26C71-16AE-4DBA-9E51-1E3D5770F1C7}">
      <dgm:prSet/>
      <dgm:spPr/>
      <dgm:t>
        <a:bodyPr/>
        <a:lstStyle/>
        <a:p>
          <a:endParaRPr lang="en-AU" sz="1600"/>
        </a:p>
      </dgm:t>
    </dgm:pt>
    <dgm:pt modelId="{2F6703F3-4163-4577-B58B-A9FF41CD0D7A}">
      <dgm:prSet phldrT="[Text]" custT="1"/>
      <dgm:spPr/>
      <dgm:t>
        <a:bodyPr/>
        <a:lstStyle/>
        <a:p>
          <a:r>
            <a:rPr lang="en-AU" sz="1800" dirty="0" smtClean="0"/>
            <a:t>If there is a regulation about a risk, you must do what the regulations says</a:t>
          </a:r>
          <a:endParaRPr lang="en-AU" sz="1800" dirty="0"/>
        </a:p>
      </dgm:t>
    </dgm:pt>
    <dgm:pt modelId="{5C0B7017-BFB6-45A3-BC5F-3201AF3A9885}" type="parTrans" cxnId="{F6832DAB-B832-459C-80D2-A8155E8BE6DF}">
      <dgm:prSet/>
      <dgm:spPr/>
      <dgm:t>
        <a:bodyPr/>
        <a:lstStyle/>
        <a:p>
          <a:endParaRPr lang="en-AU" sz="1600"/>
        </a:p>
      </dgm:t>
    </dgm:pt>
    <dgm:pt modelId="{5BAA8082-4EC5-41E1-BE8D-15B11D233FD0}" type="sibTrans" cxnId="{F6832DAB-B832-459C-80D2-A8155E8BE6DF}">
      <dgm:prSet/>
      <dgm:spPr/>
      <dgm:t>
        <a:bodyPr/>
        <a:lstStyle/>
        <a:p>
          <a:endParaRPr lang="en-AU" sz="1600"/>
        </a:p>
      </dgm:t>
    </dgm:pt>
    <dgm:pt modelId="{1316FA78-F480-40F1-A9F0-67A454289DEC}">
      <dgm:prSet phldrT="[Text]" custT="1"/>
      <dgm:spPr/>
      <dgm:t>
        <a:bodyPr/>
        <a:lstStyle/>
        <a:p>
          <a:r>
            <a:rPr lang="en-AU" sz="2000" dirty="0" smtClean="0"/>
            <a:t>Codes of Practice</a:t>
          </a:r>
        </a:p>
      </dgm:t>
    </dgm:pt>
    <dgm:pt modelId="{856944C8-7ECB-4A2E-87B5-93EDD55390C2}" type="parTrans" cxnId="{532271A9-3511-4DAB-8F55-EC95B9B9D719}">
      <dgm:prSet/>
      <dgm:spPr/>
      <dgm:t>
        <a:bodyPr/>
        <a:lstStyle/>
        <a:p>
          <a:endParaRPr lang="en-AU" sz="1600"/>
        </a:p>
      </dgm:t>
    </dgm:pt>
    <dgm:pt modelId="{F94D259A-466C-48CC-84D8-54A548C343AD}" type="sibTrans" cxnId="{532271A9-3511-4DAB-8F55-EC95B9B9D719}">
      <dgm:prSet/>
      <dgm:spPr/>
      <dgm:t>
        <a:bodyPr/>
        <a:lstStyle/>
        <a:p>
          <a:endParaRPr lang="en-AU" sz="1600"/>
        </a:p>
      </dgm:t>
    </dgm:pt>
    <dgm:pt modelId="{F061576C-B1E2-48AF-8A5E-B66C717E5834}">
      <dgm:prSet phldrT="[Text]" custT="1"/>
      <dgm:spPr/>
      <dgm:t>
        <a:bodyPr/>
        <a:lstStyle/>
        <a:p>
          <a:r>
            <a:rPr lang="en-AU" sz="1800" dirty="0" smtClean="0"/>
            <a:t>If there is a Code of Practice, you must either:</a:t>
          </a:r>
        </a:p>
      </dgm:t>
    </dgm:pt>
    <dgm:pt modelId="{7760D842-2C1D-48C1-A500-4FC3AD663F69}" type="parTrans" cxnId="{7F6A6D48-654F-480D-A652-034EF62A09B0}">
      <dgm:prSet/>
      <dgm:spPr/>
      <dgm:t>
        <a:bodyPr/>
        <a:lstStyle/>
        <a:p>
          <a:endParaRPr lang="en-AU" sz="1600"/>
        </a:p>
      </dgm:t>
    </dgm:pt>
    <dgm:pt modelId="{9532ED9C-CCC7-45B4-B610-92A6C863D6F2}" type="sibTrans" cxnId="{7F6A6D48-654F-480D-A652-034EF62A09B0}">
      <dgm:prSet/>
      <dgm:spPr/>
      <dgm:t>
        <a:bodyPr/>
        <a:lstStyle/>
        <a:p>
          <a:endParaRPr lang="en-AU" sz="1600"/>
        </a:p>
      </dgm:t>
    </dgm:pt>
    <dgm:pt modelId="{0AEDB1EB-557E-45FC-AFAD-80F16514CFFE}">
      <dgm:prSet custT="1"/>
      <dgm:spPr/>
      <dgm:t>
        <a:bodyPr/>
        <a:lstStyle/>
        <a:p>
          <a:r>
            <a:rPr lang="en-AU" sz="2000" dirty="0" smtClean="0"/>
            <a:t>Local Policies, Procedures, Guidelines</a:t>
          </a:r>
        </a:p>
      </dgm:t>
    </dgm:pt>
    <dgm:pt modelId="{F02E057B-EBDF-406A-A950-F24A7417A23D}" type="parTrans" cxnId="{4DC9B895-5AB0-48C0-8557-CC21BFCDBB27}">
      <dgm:prSet/>
      <dgm:spPr/>
      <dgm:t>
        <a:bodyPr/>
        <a:lstStyle/>
        <a:p>
          <a:endParaRPr lang="en-AU" sz="1600"/>
        </a:p>
      </dgm:t>
    </dgm:pt>
    <dgm:pt modelId="{78DCE93E-2176-45D5-ABA0-0D27545F0E65}" type="sibTrans" cxnId="{4DC9B895-5AB0-48C0-8557-CC21BFCDBB27}">
      <dgm:prSet/>
      <dgm:spPr/>
      <dgm:t>
        <a:bodyPr/>
        <a:lstStyle/>
        <a:p>
          <a:endParaRPr lang="en-AU" sz="1600"/>
        </a:p>
      </dgm:t>
    </dgm:pt>
    <dgm:pt modelId="{11CA73C8-EF1F-45F1-B80D-C702BFDDAE40}">
      <dgm:prSet custT="1"/>
      <dgm:spPr/>
      <dgm:t>
        <a:bodyPr/>
        <a:lstStyle/>
        <a:p>
          <a:r>
            <a:rPr lang="en-AU" sz="1800" dirty="0" smtClean="0"/>
            <a:t>Do what the Code says; or</a:t>
          </a:r>
        </a:p>
      </dgm:t>
    </dgm:pt>
    <dgm:pt modelId="{2E0A2BB6-C4E7-4678-91F8-AC392156351C}" type="parTrans" cxnId="{1628AE7A-4966-4F0E-B41E-A0082D6A4977}">
      <dgm:prSet/>
      <dgm:spPr/>
      <dgm:t>
        <a:bodyPr/>
        <a:lstStyle/>
        <a:p>
          <a:endParaRPr lang="en-AU" sz="1600"/>
        </a:p>
      </dgm:t>
    </dgm:pt>
    <dgm:pt modelId="{FB72CA42-B564-498F-9EB7-8B961627DC6A}" type="sibTrans" cxnId="{1628AE7A-4966-4F0E-B41E-A0082D6A4977}">
      <dgm:prSet/>
      <dgm:spPr/>
      <dgm:t>
        <a:bodyPr/>
        <a:lstStyle/>
        <a:p>
          <a:endParaRPr lang="en-AU" sz="1600"/>
        </a:p>
      </dgm:t>
    </dgm:pt>
    <dgm:pt modelId="{0F2D9061-16AF-40B3-9B18-0C7529900EC2}">
      <dgm:prSet custT="1"/>
      <dgm:spPr/>
      <dgm:t>
        <a:bodyPr/>
        <a:lstStyle/>
        <a:p>
          <a:r>
            <a:rPr lang="en-AU" sz="1800" dirty="0" smtClean="0"/>
            <a:t>Adopt and follow another way that gives the same level of protection</a:t>
          </a:r>
        </a:p>
      </dgm:t>
    </dgm:pt>
    <dgm:pt modelId="{DC934D29-A842-42AB-A962-CCC3D4E05E44}" type="parTrans" cxnId="{EB0964DD-1C7B-4D3C-AD44-4B9537F9F194}">
      <dgm:prSet/>
      <dgm:spPr/>
      <dgm:t>
        <a:bodyPr/>
        <a:lstStyle/>
        <a:p>
          <a:endParaRPr lang="en-AU" sz="1600"/>
        </a:p>
      </dgm:t>
    </dgm:pt>
    <dgm:pt modelId="{2B73CF85-EF03-420E-82F2-B336F64DF91B}" type="sibTrans" cxnId="{EB0964DD-1C7B-4D3C-AD44-4B9537F9F194}">
      <dgm:prSet/>
      <dgm:spPr/>
      <dgm:t>
        <a:bodyPr/>
        <a:lstStyle/>
        <a:p>
          <a:endParaRPr lang="en-AU" sz="1600"/>
        </a:p>
      </dgm:t>
    </dgm:pt>
    <dgm:pt modelId="{E5E9D7D5-F8BF-4472-9136-8488564BD569}" type="pres">
      <dgm:prSet presAssocID="{C0FB8C6B-B4F3-4CFD-9D02-986DE19385F9}" presName="linear" presStyleCnt="0">
        <dgm:presLayoutVars>
          <dgm:animLvl val="lvl"/>
          <dgm:resizeHandles val="exact"/>
        </dgm:presLayoutVars>
      </dgm:prSet>
      <dgm:spPr/>
      <dgm:t>
        <a:bodyPr/>
        <a:lstStyle/>
        <a:p>
          <a:endParaRPr lang="en-AU"/>
        </a:p>
      </dgm:t>
    </dgm:pt>
    <dgm:pt modelId="{2C6C7E65-9AE2-454F-93B9-94533B4F89EB}" type="pres">
      <dgm:prSet presAssocID="{3D47611F-6A94-411F-9A39-9EBAB62EBC83}" presName="parentText" presStyleLbl="node1" presStyleIdx="0" presStyleCnt="4">
        <dgm:presLayoutVars>
          <dgm:chMax val="0"/>
          <dgm:bulletEnabled val="1"/>
        </dgm:presLayoutVars>
      </dgm:prSet>
      <dgm:spPr/>
      <dgm:t>
        <a:bodyPr/>
        <a:lstStyle/>
        <a:p>
          <a:endParaRPr lang="en-AU"/>
        </a:p>
      </dgm:t>
    </dgm:pt>
    <dgm:pt modelId="{41C7A76D-F161-4AE9-9856-1FCDCC9CBBCB}" type="pres">
      <dgm:prSet presAssocID="{3D47611F-6A94-411F-9A39-9EBAB62EBC83}" presName="childText" presStyleLbl="revTx" presStyleIdx="0" presStyleCnt="3">
        <dgm:presLayoutVars>
          <dgm:bulletEnabled val="1"/>
        </dgm:presLayoutVars>
      </dgm:prSet>
      <dgm:spPr/>
      <dgm:t>
        <a:bodyPr/>
        <a:lstStyle/>
        <a:p>
          <a:endParaRPr lang="en-AU"/>
        </a:p>
      </dgm:t>
    </dgm:pt>
    <dgm:pt modelId="{811A442F-59D7-4578-95A1-8868A1F57E28}" type="pres">
      <dgm:prSet presAssocID="{BD8223D1-20B6-4D22-AB66-55B951374AA5}" presName="parentText" presStyleLbl="node1" presStyleIdx="1" presStyleCnt="4" custLinFactNeighborY="-2341">
        <dgm:presLayoutVars>
          <dgm:chMax val="0"/>
          <dgm:bulletEnabled val="1"/>
        </dgm:presLayoutVars>
      </dgm:prSet>
      <dgm:spPr/>
      <dgm:t>
        <a:bodyPr/>
        <a:lstStyle/>
        <a:p>
          <a:endParaRPr lang="en-AU"/>
        </a:p>
      </dgm:t>
    </dgm:pt>
    <dgm:pt modelId="{7B820CF7-EB72-4348-B0F8-E89D47285EE2}" type="pres">
      <dgm:prSet presAssocID="{BD8223D1-20B6-4D22-AB66-55B951374AA5}" presName="childText" presStyleLbl="revTx" presStyleIdx="1" presStyleCnt="3">
        <dgm:presLayoutVars>
          <dgm:bulletEnabled val="1"/>
        </dgm:presLayoutVars>
      </dgm:prSet>
      <dgm:spPr/>
      <dgm:t>
        <a:bodyPr/>
        <a:lstStyle/>
        <a:p>
          <a:endParaRPr lang="en-AU"/>
        </a:p>
      </dgm:t>
    </dgm:pt>
    <dgm:pt modelId="{7A0A25C8-D65E-4AEC-A2A1-AE87AB4ABF9F}" type="pres">
      <dgm:prSet presAssocID="{1316FA78-F480-40F1-A9F0-67A454289DEC}" presName="parentText" presStyleLbl="node1" presStyleIdx="2" presStyleCnt="4" custLinFactNeighborY="-2341">
        <dgm:presLayoutVars>
          <dgm:chMax val="0"/>
          <dgm:bulletEnabled val="1"/>
        </dgm:presLayoutVars>
      </dgm:prSet>
      <dgm:spPr/>
      <dgm:t>
        <a:bodyPr/>
        <a:lstStyle/>
        <a:p>
          <a:endParaRPr lang="en-AU"/>
        </a:p>
      </dgm:t>
    </dgm:pt>
    <dgm:pt modelId="{4E127BEA-DD2C-4E85-AEA4-CC79FE962DF9}" type="pres">
      <dgm:prSet presAssocID="{1316FA78-F480-40F1-A9F0-67A454289DEC}" presName="childText" presStyleLbl="revTx" presStyleIdx="2" presStyleCnt="3">
        <dgm:presLayoutVars>
          <dgm:bulletEnabled val="1"/>
        </dgm:presLayoutVars>
      </dgm:prSet>
      <dgm:spPr/>
      <dgm:t>
        <a:bodyPr/>
        <a:lstStyle/>
        <a:p>
          <a:endParaRPr lang="en-AU"/>
        </a:p>
      </dgm:t>
    </dgm:pt>
    <dgm:pt modelId="{88975109-FE41-43DA-BAEE-7B9282EB073A}" type="pres">
      <dgm:prSet presAssocID="{0AEDB1EB-557E-45FC-AFAD-80F16514CFFE}" presName="parentText" presStyleLbl="node1" presStyleIdx="3" presStyleCnt="4">
        <dgm:presLayoutVars>
          <dgm:chMax val="0"/>
          <dgm:bulletEnabled val="1"/>
        </dgm:presLayoutVars>
      </dgm:prSet>
      <dgm:spPr/>
      <dgm:t>
        <a:bodyPr/>
        <a:lstStyle/>
        <a:p>
          <a:endParaRPr lang="en-AU"/>
        </a:p>
      </dgm:t>
    </dgm:pt>
  </dgm:ptLst>
  <dgm:cxnLst>
    <dgm:cxn modelId="{36538294-D59B-4300-AB33-1B137E26D2A5}" type="presOf" srcId="{BD8223D1-20B6-4D22-AB66-55B951374AA5}" destId="{811A442F-59D7-4578-95A1-8868A1F57E28}" srcOrd="0" destOrd="0" presId="urn:microsoft.com/office/officeart/2005/8/layout/vList2"/>
    <dgm:cxn modelId="{30599471-1E36-4A63-8D66-7924EF8F0C67}" type="presOf" srcId="{3D47611F-6A94-411F-9A39-9EBAB62EBC83}" destId="{2C6C7E65-9AE2-454F-93B9-94533B4F89EB}" srcOrd="0" destOrd="0" presId="urn:microsoft.com/office/officeart/2005/8/layout/vList2"/>
    <dgm:cxn modelId="{4DC9B895-5AB0-48C0-8557-CC21BFCDBB27}" srcId="{C0FB8C6B-B4F3-4CFD-9D02-986DE19385F9}" destId="{0AEDB1EB-557E-45FC-AFAD-80F16514CFFE}" srcOrd="3" destOrd="0" parTransId="{F02E057B-EBDF-406A-A950-F24A7417A23D}" sibTransId="{78DCE93E-2176-45D5-ABA0-0D27545F0E65}"/>
    <dgm:cxn modelId="{72FD1A33-5204-48F0-8636-30387B72EAEC}" type="presOf" srcId="{11CA73C8-EF1F-45F1-B80D-C702BFDDAE40}" destId="{4E127BEA-DD2C-4E85-AEA4-CC79FE962DF9}" srcOrd="0" destOrd="1" presId="urn:microsoft.com/office/officeart/2005/8/layout/vList2"/>
    <dgm:cxn modelId="{F6832DAB-B832-459C-80D2-A8155E8BE6DF}" srcId="{BD8223D1-20B6-4D22-AB66-55B951374AA5}" destId="{2F6703F3-4163-4577-B58B-A9FF41CD0D7A}" srcOrd="0" destOrd="0" parTransId="{5C0B7017-BFB6-45A3-BC5F-3201AF3A9885}" sibTransId="{5BAA8082-4EC5-41E1-BE8D-15B11D233FD0}"/>
    <dgm:cxn modelId="{1628AE7A-4966-4F0E-B41E-A0082D6A4977}" srcId="{F061576C-B1E2-48AF-8A5E-B66C717E5834}" destId="{11CA73C8-EF1F-45F1-B80D-C702BFDDAE40}" srcOrd="0" destOrd="0" parTransId="{2E0A2BB6-C4E7-4678-91F8-AC392156351C}" sibTransId="{FB72CA42-B564-498F-9EB7-8B961627DC6A}"/>
    <dgm:cxn modelId="{532271A9-3511-4DAB-8F55-EC95B9B9D719}" srcId="{C0FB8C6B-B4F3-4CFD-9D02-986DE19385F9}" destId="{1316FA78-F480-40F1-A9F0-67A454289DEC}" srcOrd="2" destOrd="0" parTransId="{856944C8-7ECB-4A2E-87B5-93EDD55390C2}" sibTransId="{F94D259A-466C-48CC-84D8-54A548C343AD}"/>
    <dgm:cxn modelId="{F3788372-DC98-463F-B1A6-94CD4C91F427}" srcId="{3D47611F-6A94-411F-9A39-9EBAB62EBC83}" destId="{62ADC628-CDAB-4E84-89F3-0481A769DC48}" srcOrd="0" destOrd="0" parTransId="{3D9D5B6E-B30A-4047-A802-7B157C08E5EB}" sibTransId="{8EB61095-5272-46F7-922C-28EC851D6193}"/>
    <dgm:cxn modelId="{BF36E2C5-4B4A-4523-A5C7-F5F9CA359DC0}" srcId="{C0FB8C6B-B4F3-4CFD-9D02-986DE19385F9}" destId="{3D47611F-6A94-411F-9A39-9EBAB62EBC83}" srcOrd="0" destOrd="0" parTransId="{4C65DA25-FC65-47BD-8D1F-F68044A9FDE6}" sibTransId="{C8BC75E4-8437-41C1-B529-097BA8DA2805}"/>
    <dgm:cxn modelId="{FA1C953D-837A-48FF-A1DA-9E9497D1A29D}" type="presOf" srcId="{62ADC628-CDAB-4E84-89F3-0481A769DC48}" destId="{41C7A76D-F161-4AE9-9856-1FCDCC9CBBCB}" srcOrd="0" destOrd="0" presId="urn:microsoft.com/office/officeart/2005/8/layout/vList2"/>
    <dgm:cxn modelId="{EB0964DD-1C7B-4D3C-AD44-4B9537F9F194}" srcId="{F061576C-B1E2-48AF-8A5E-B66C717E5834}" destId="{0F2D9061-16AF-40B3-9B18-0C7529900EC2}" srcOrd="1" destOrd="0" parTransId="{DC934D29-A842-42AB-A962-CCC3D4E05E44}" sibTransId="{2B73CF85-EF03-420E-82F2-B336F64DF91B}"/>
    <dgm:cxn modelId="{5989EE6F-9EBC-4AB5-828B-3AEC8BDFC620}" type="presOf" srcId="{2F6703F3-4163-4577-B58B-A9FF41CD0D7A}" destId="{7B820CF7-EB72-4348-B0F8-E89D47285EE2}" srcOrd="0" destOrd="0" presId="urn:microsoft.com/office/officeart/2005/8/layout/vList2"/>
    <dgm:cxn modelId="{3F137486-93E6-4372-9C12-94BE7CE08C48}" type="presOf" srcId="{F061576C-B1E2-48AF-8A5E-B66C717E5834}" destId="{4E127BEA-DD2C-4E85-AEA4-CC79FE962DF9}" srcOrd="0" destOrd="0" presId="urn:microsoft.com/office/officeart/2005/8/layout/vList2"/>
    <dgm:cxn modelId="{0AC26C71-16AE-4DBA-9E51-1E3D5770F1C7}" srcId="{C0FB8C6B-B4F3-4CFD-9D02-986DE19385F9}" destId="{BD8223D1-20B6-4D22-AB66-55B951374AA5}" srcOrd="1" destOrd="0" parTransId="{3B19B242-3CB5-499B-96EA-2D3D9ADE7C7E}" sibTransId="{1E784BED-425D-4F44-A30E-A3A3C1056035}"/>
    <dgm:cxn modelId="{F2E4D79B-B839-44BC-BBE1-E8830AAFC58F}" type="presOf" srcId="{1316FA78-F480-40F1-A9F0-67A454289DEC}" destId="{7A0A25C8-D65E-4AEC-A2A1-AE87AB4ABF9F}" srcOrd="0" destOrd="0" presId="urn:microsoft.com/office/officeart/2005/8/layout/vList2"/>
    <dgm:cxn modelId="{2BE032E4-F8F6-405E-B038-FBCE62F13C06}" type="presOf" srcId="{C0FB8C6B-B4F3-4CFD-9D02-986DE19385F9}" destId="{E5E9D7D5-F8BF-4472-9136-8488564BD569}" srcOrd="0" destOrd="0" presId="urn:microsoft.com/office/officeart/2005/8/layout/vList2"/>
    <dgm:cxn modelId="{7F6A6D48-654F-480D-A652-034EF62A09B0}" srcId="{1316FA78-F480-40F1-A9F0-67A454289DEC}" destId="{F061576C-B1E2-48AF-8A5E-B66C717E5834}" srcOrd="0" destOrd="0" parTransId="{7760D842-2C1D-48C1-A500-4FC3AD663F69}" sibTransId="{9532ED9C-CCC7-45B4-B610-92A6C863D6F2}"/>
    <dgm:cxn modelId="{3FDAFEDC-A398-47FD-A168-F09560B7F2A4}" type="presOf" srcId="{0F2D9061-16AF-40B3-9B18-0C7529900EC2}" destId="{4E127BEA-DD2C-4E85-AEA4-CC79FE962DF9}" srcOrd="0" destOrd="2" presId="urn:microsoft.com/office/officeart/2005/8/layout/vList2"/>
    <dgm:cxn modelId="{A9A3F191-B40E-4A79-B539-038FABD86E9C}" type="presOf" srcId="{0AEDB1EB-557E-45FC-AFAD-80F16514CFFE}" destId="{88975109-FE41-43DA-BAEE-7B9282EB073A}" srcOrd="0" destOrd="0" presId="urn:microsoft.com/office/officeart/2005/8/layout/vList2"/>
    <dgm:cxn modelId="{BB022CD2-C72C-4542-BC9F-B781CB4E1216}" type="presParOf" srcId="{E5E9D7D5-F8BF-4472-9136-8488564BD569}" destId="{2C6C7E65-9AE2-454F-93B9-94533B4F89EB}" srcOrd="0" destOrd="0" presId="urn:microsoft.com/office/officeart/2005/8/layout/vList2"/>
    <dgm:cxn modelId="{D0E111B4-075A-4CC0-A660-D0FB3B7F46E9}" type="presParOf" srcId="{E5E9D7D5-F8BF-4472-9136-8488564BD569}" destId="{41C7A76D-F161-4AE9-9856-1FCDCC9CBBCB}" srcOrd="1" destOrd="0" presId="urn:microsoft.com/office/officeart/2005/8/layout/vList2"/>
    <dgm:cxn modelId="{7BCD855C-E2B7-429E-BD02-81ED9E86F9D7}" type="presParOf" srcId="{E5E9D7D5-F8BF-4472-9136-8488564BD569}" destId="{811A442F-59D7-4578-95A1-8868A1F57E28}" srcOrd="2" destOrd="0" presId="urn:microsoft.com/office/officeart/2005/8/layout/vList2"/>
    <dgm:cxn modelId="{AB93DAF9-B30B-4F7C-9078-CE8EB08F0BF6}" type="presParOf" srcId="{E5E9D7D5-F8BF-4472-9136-8488564BD569}" destId="{7B820CF7-EB72-4348-B0F8-E89D47285EE2}" srcOrd="3" destOrd="0" presId="urn:microsoft.com/office/officeart/2005/8/layout/vList2"/>
    <dgm:cxn modelId="{5110B622-D9D6-4434-8FAD-6D5D244B030D}" type="presParOf" srcId="{E5E9D7D5-F8BF-4472-9136-8488564BD569}" destId="{7A0A25C8-D65E-4AEC-A2A1-AE87AB4ABF9F}" srcOrd="4" destOrd="0" presId="urn:microsoft.com/office/officeart/2005/8/layout/vList2"/>
    <dgm:cxn modelId="{68F30143-2714-4B3C-BC2F-C7369F9BF906}" type="presParOf" srcId="{E5E9D7D5-F8BF-4472-9136-8488564BD569}" destId="{4E127BEA-DD2C-4E85-AEA4-CC79FE962DF9}" srcOrd="5" destOrd="0" presId="urn:microsoft.com/office/officeart/2005/8/layout/vList2"/>
    <dgm:cxn modelId="{B3EBE682-0BA8-41AF-A48B-EFC5E9DE8223}" type="presParOf" srcId="{E5E9D7D5-F8BF-4472-9136-8488564BD569}" destId="{88975109-FE41-43DA-BAEE-7B9282EB07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D2BCF-4D8D-4518-8860-131CFA7C5362}">
      <dsp:nvSpPr>
        <dsp:cNvPr id="0" name=""/>
        <dsp:cNvSpPr/>
      </dsp:nvSpPr>
      <dsp:spPr>
        <a:xfrm>
          <a:off x="4114799" y="1785779"/>
          <a:ext cx="2157607" cy="748921"/>
        </a:xfrm>
        <a:custGeom>
          <a:avLst/>
          <a:gdLst/>
          <a:ahLst/>
          <a:cxnLst/>
          <a:rect l="0" t="0" r="0" b="0"/>
          <a:pathLst>
            <a:path>
              <a:moveTo>
                <a:pt x="0" y="0"/>
              </a:moveTo>
              <a:lnTo>
                <a:pt x="0" y="374460"/>
              </a:lnTo>
              <a:lnTo>
                <a:pt x="2157607" y="374460"/>
              </a:lnTo>
              <a:lnTo>
                <a:pt x="2157607" y="748921"/>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45FF60-8145-40E1-B1A1-E775BF6547CC}">
      <dsp:nvSpPr>
        <dsp:cNvPr id="0" name=""/>
        <dsp:cNvSpPr/>
      </dsp:nvSpPr>
      <dsp:spPr>
        <a:xfrm>
          <a:off x="1957191" y="1785779"/>
          <a:ext cx="2157607" cy="748921"/>
        </a:xfrm>
        <a:custGeom>
          <a:avLst/>
          <a:gdLst/>
          <a:ahLst/>
          <a:cxnLst/>
          <a:rect l="0" t="0" r="0" b="0"/>
          <a:pathLst>
            <a:path>
              <a:moveTo>
                <a:pt x="2157607" y="0"/>
              </a:moveTo>
              <a:lnTo>
                <a:pt x="2157607" y="374460"/>
              </a:lnTo>
              <a:lnTo>
                <a:pt x="0" y="374460"/>
              </a:lnTo>
              <a:lnTo>
                <a:pt x="0" y="748921"/>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81A1FF-04DE-40C6-BA42-93044DF43132}">
      <dsp:nvSpPr>
        <dsp:cNvPr id="0" name=""/>
        <dsp:cNvSpPr/>
      </dsp:nvSpPr>
      <dsp:spPr>
        <a:xfrm>
          <a:off x="2331652" y="2632"/>
          <a:ext cx="3566293" cy="17831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21015"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Paul Lovelock</a:t>
          </a:r>
        </a:p>
        <a:p>
          <a:pPr lvl="0" algn="ctr" defTabSz="622300">
            <a:lnSpc>
              <a:spcPct val="90000"/>
            </a:lnSpc>
            <a:spcBef>
              <a:spcPct val="0"/>
            </a:spcBef>
            <a:spcAft>
              <a:spcPct val="35000"/>
            </a:spcAft>
          </a:pPr>
          <a:r>
            <a:rPr lang="en-AU" sz="1400" kern="1200" dirty="0" smtClean="0"/>
            <a:t>Manager, Occupational Health and Safety</a:t>
          </a:r>
        </a:p>
        <a:p>
          <a:pPr lvl="0" algn="ctr" defTabSz="622300">
            <a:lnSpc>
              <a:spcPct val="90000"/>
            </a:lnSpc>
            <a:spcBef>
              <a:spcPct val="0"/>
            </a:spcBef>
            <a:spcAft>
              <a:spcPct val="35000"/>
            </a:spcAft>
          </a:pPr>
          <a:r>
            <a:rPr lang="en-AU" sz="1400" kern="1200" dirty="0" smtClean="0"/>
            <a:t>Faculty of Medicine</a:t>
          </a:r>
        </a:p>
        <a:p>
          <a:pPr lvl="0" algn="ctr" defTabSz="622300">
            <a:lnSpc>
              <a:spcPct val="90000"/>
            </a:lnSpc>
            <a:spcBef>
              <a:spcPct val="0"/>
            </a:spcBef>
            <a:spcAft>
              <a:spcPct val="35000"/>
            </a:spcAft>
          </a:pPr>
          <a:r>
            <a:rPr lang="en-AU" sz="1400" kern="1200" dirty="0" smtClean="0">
              <a:hlinkClick xmlns:r="http://schemas.openxmlformats.org/officeDocument/2006/relationships" r:id="rId1"/>
            </a:rPr>
            <a:t>p.lovelock@uq.edu.au</a:t>
          </a:r>
          <a:endParaRPr lang="en-AU" sz="1400" kern="1200" dirty="0" smtClean="0"/>
        </a:p>
        <a:p>
          <a:pPr lvl="0" algn="ctr" defTabSz="622300">
            <a:lnSpc>
              <a:spcPct val="90000"/>
            </a:lnSpc>
            <a:spcBef>
              <a:spcPct val="0"/>
            </a:spcBef>
            <a:spcAft>
              <a:spcPct val="35000"/>
            </a:spcAft>
          </a:pPr>
          <a:r>
            <a:rPr lang="en-AU" sz="1400" kern="1200" dirty="0" smtClean="0"/>
            <a:t>33464762</a:t>
          </a:r>
          <a:endParaRPr lang="en-AU" sz="1400" kern="1200" dirty="0"/>
        </a:p>
      </dsp:txBody>
      <dsp:txXfrm>
        <a:off x="2331652" y="2632"/>
        <a:ext cx="3566293" cy="1783146"/>
      </dsp:txXfrm>
    </dsp:sp>
    <dsp:sp modelId="{033F47FE-C53B-4A88-A940-74A430CFDF35}">
      <dsp:nvSpPr>
        <dsp:cNvPr id="0" name=""/>
        <dsp:cNvSpPr/>
      </dsp:nvSpPr>
      <dsp:spPr>
        <a:xfrm>
          <a:off x="2509967" y="180947"/>
          <a:ext cx="1069888" cy="142651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6224E25-55D0-4167-91E3-F761DCEF8273}">
      <dsp:nvSpPr>
        <dsp:cNvPr id="0" name=""/>
        <dsp:cNvSpPr/>
      </dsp:nvSpPr>
      <dsp:spPr>
        <a:xfrm>
          <a:off x="174045" y="2534700"/>
          <a:ext cx="3566293" cy="17831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21015" tIns="8890" rIns="8890" bIns="8890" numCol="1" spcCol="1270" anchor="ctr" anchorCtr="0">
          <a:noAutofit/>
        </a:bodyPr>
        <a:lstStyle/>
        <a:p>
          <a:pPr lvl="0" algn="ctr" defTabSz="622300">
            <a:lnSpc>
              <a:spcPct val="90000"/>
            </a:lnSpc>
            <a:spcBef>
              <a:spcPct val="0"/>
            </a:spcBef>
            <a:spcAft>
              <a:spcPct val="35000"/>
            </a:spcAft>
          </a:pPr>
          <a:r>
            <a:rPr lang="en-AU" sz="1400" kern="1200" dirty="0" smtClean="0"/>
            <a:t>Deon Knight</a:t>
          </a:r>
        </a:p>
        <a:p>
          <a:pPr lvl="0" algn="ctr" defTabSz="622300">
            <a:lnSpc>
              <a:spcPct val="90000"/>
            </a:lnSpc>
            <a:spcBef>
              <a:spcPct val="0"/>
            </a:spcBef>
            <a:spcAft>
              <a:spcPct val="35000"/>
            </a:spcAft>
          </a:pPr>
          <a:r>
            <a:rPr lang="en-AU" sz="1400" kern="1200" dirty="0" smtClean="0"/>
            <a:t>Occupational Health and Safety Manager</a:t>
          </a:r>
        </a:p>
        <a:p>
          <a:pPr lvl="0" algn="ctr" defTabSz="622300">
            <a:lnSpc>
              <a:spcPct val="90000"/>
            </a:lnSpc>
            <a:spcBef>
              <a:spcPct val="0"/>
            </a:spcBef>
            <a:spcAft>
              <a:spcPct val="35000"/>
            </a:spcAft>
          </a:pPr>
          <a:r>
            <a:rPr lang="en-AU" sz="1400" kern="1200" dirty="0" smtClean="0"/>
            <a:t>Infrastructure and Research Operations (Medicine</a:t>
          </a:r>
          <a:r>
            <a:rPr lang="en-AU" sz="1400" kern="1200" dirty="0" smtClean="0"/>
            <a:t>)</a:t>
          </a:r>
          <a:endParaRPr lang="en-AU" sz="1400" kern="1200" dirty="0" smtClean="0"/>
        </a:p>
        <a:p>
          <a:pPr lvl="0" algn="ctr" defTabSz="622300">
            <a:lnSpc>
              <a:spcPct val="90000"/>
            </a:lnSpc>
            <a:spcBef>
              <a:spcPct val="0"/>
            </a:spcBef>
            <a:spcAft>
              <a:spcPct val="35000"/>
            </a:spcAft>
          </a:pPr>
          <a:r>
            <a:rPr lang="en-AU" sz="1400" kern="1200" dirty="0" smtClean="0">
              <a:hlinkClick xmlns:r="http://schemas.openxmlformats.org/officeDocument/2006/relationships" r:id="rId3"/>
            </a:rPr>
            <a:t>deon.knight@uq.edu.au</a:t>
          </a:r>
          <a:endParaRPr lang="en-AU" sz="1400" kern="1200" dirty="0" smtClean="0"/>
        </a:p>
        <a:p>
          <a:pPr lvl="0" algn="ctr" defTabSz="622300">
            <a:lnSpc>
              <a:spcPct val="90000"/>
            </a:lnSpc>
            <a:spcBef>
              <a:spcPct val="0"/>
            </a:spcBef>
            <a:spcAft>
              <a:spcPct val="35000"/>
            </a:spcAft>
          </a:pPr>
          <a:r>
            <a:rPr lang="en-AU" sz="1400" kern="1200" dirty="0" smtClean="0"/>
            <a:t>0419524362</a:t>
          </a:r>
          <a:endParaRPr lang="en-AU" sz="1400" kern="1200" dirty="0"/>
        </a:p>
      </dsp:txBody>
      <dsp:txXfrm>
        <a:off x="174045" y="2534700"/>
        <a:ext cx="3566293" cy="1783146"/>
      </dsp:txXfrm>
    </dsp:sp>
    <dsp:sp modelId="{62247649-C421-4D2C-BC39-A3C074E95324}">
      <dsp:nvSpPr>
        <dsp:cNvPr id="0" name=""/>
        <dsp:cNvSpPr/>
      </dsp:nvSpPr>
      <dsp:spPr>
        <a:xfrm>
          <a:off x="352359" y="2713015"/>
          <a:ext cx="1069888" cy="142651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2509262-AED7-476C-B2DE-A31ACC1691A8}">
      <dsp:nvSpPr>
        <dsp:cNvPr id="0" name=""/>
        <dsp:cNvSpPr/>
      </dsp:nvSpPr>
      <dsp:spPr>
        <a:xfrm>
          <a:off x="4489260" y="2534700"/>
          <a:ext cx="3566293" cy="17831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21015" tIns="8890" rIns="8890" bIns="8890" numCol="1" spcCol="1270" anchor="ctr" anchorCtr="0">
          <a:noAutofit/>
        </a:bodyPr>
        <a:lstStyle/>
        <a:p>
          <a:pPr lvl="0" algn="ctr" defTabSz="622300">
            <a:lnSpc>
              <a:spcPct val="90000"/>
            </a:lnSpc>
            <a:spcBef>
              <a:spcPct val="0"/>
            </a:spcBef>
            <a:spcAft>
              <a:spcPct val="35000"/>
            </a:spcAft>
          </a:pPr>
          <a:r>
            <a:rPr lang="en-AU" sz="1400" b="0" kern="1200" dirty="0" smtClean="0"/>
            <a:t>Mrs Robyn Oram</a:t>
          </a:r>
        </a:p>
        <a:p>
          <a:pPr lvl="0" algn="ctr" defTabSz="622300">
            <a:lnSpc>
              <a:spcPct val="90000"/>
            </a:lnSpc>
            <a:spcBef>
              <a:spcPct val="0"/>
            </a:spcBef>
            <a:spcAft>
              <a:spcPct val="35000"/>
            </a:spcAft>
          </a:pPr>
          <a:r>
            <a:rPr lang="en-AU" sz="1400" kern="1200" dirty="0" smtClean="0"/>
            <a:t>School Safety Manager</a:t>
          </a:r>
        </a:p>
        <a:p>
          <a:pPr lvl="0" algn="ctr" defTabSz="622300">
            <a:lnSpc>
              <a:spcPct val="90000"/>
            </a:lnSpc>
            <a:spcBef>
              <a:spcPct val="0"/>
            </a:spcBef>
            <a:spcAft>
              <a:spcPct val="35000"/>
            </a:spcAft>
          </a:pPr>
          <a:r>
            <a:rPr lang="en-AU" sz="1400" kern="1200" dirty="0" smtClean="0"/>
            <a:t>School of Biomedical Sciences</a:t>
          </a:r>
        </a:p>
        <a:p>
          <a:pPr lvl="0" algn="ctr" defTabSz="622300">
            <a:lnSpc>
              <a:spcPct val="90000"/>
            </a:lnSpc>
            <a:spcBef>
              <a:spcPct val="0"/>
            </a:spcBef>
            <a:spcAft>
              <a:spcPct val="35000"/>
            </a:spcAft>
          </a:pPr>
          <a:r>
            <a:rPr lang="en-AU" sz="1400" kern="1200" dirty="0" smtClean="0">
              <a:hlinkClick xmlns:r="http://schemas.openxmlformats.org/officeDocument/2006/relationships" r:id="rId5"/>
            </a:rPr>
            <a:t>r.oram@uq.edu.au</a:t>
          </a:r>
          <a:endParaRPr lang="en-AU" sz="1400" kern="1200" dirty="0" smtClean="0"/>
        </a:p>
        <a:p>
          <a:pPr lvl="0" algn="ctr" defTabSz="622300">
            <a:lnSpc>
              <a:spcPct val="90000"/>
            </a:lnSpc>
            <a:spcBef>
              <a:spcPct val="0"/>
            </a:spcBef>
            <a:spcAft>
              <a:spcPct val="35000"/>
            </a:spcAft>
          </a:pPr>
          <a:r>
            <a:rPr lang="en-AU" sz="1400" kern="1200" dirty="0" smtClean="0"/>
            <a:t>+61 3365 3221</a:t>
          </a:r>
        </a:p>
      </dsp:txBody>
      <dsp:txXfrm>
        <a:off x="4489260" y="2534700"/>
        <a:ext cx="3566293" cy="1783146"/>
      </dsp:txXfrm>
    </dsp:sp>
    <dsp:sp modelId="{D0810486-1A00-4A90-8928-F24685BD1CDC}">
      <dsp:nvSpPr>
        <dsp:cNvPr id="0" name=""/>
        <dsp:cNvSpPr/>
      </dsp:nvSpPr>
      <dsp:spPr>
        <a:xfrm>
          <a:off x="4667574" y="2713015"/>
          <a:ext cx="1069888" cy="142651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C7E65-9AE2-454F-93B9-94533B4F89EB}">
      <dsp:nvSpPr>
        <dsp:cNvPr id="0" name=""/>
        <dsp:cNvSpPr/>
      </dsp:nvSpPr>
      <dsp:spPr>
        <a:xfrm>
          <a:off x="0" y="45505"/>
          <a:ext cx="822960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Work Health and Safety Act 2011</a:t>
          </a:r>
          <a:endParaRPr lang="en-AU" sz="2000" kern="1200" dirty="0"/>
        </a:p>
      </dsp:txBody>
      <dsp:txXfrm>
        <a:off x="30157" y="75662"/>
        <a:ext cx="8169286" cy="557446"/>
      </dsp:txXfrm>
    </dsp:sp>
    <dsp:sp modelId="{41C7A76D-F161-4AE9-9856-1FCDCC9CBBCB}">
      <dsp:nvSpPr>
        <dsp:cNvPr id="0" name=""/>
        <dsp:cNvSpPr/>
      </dsp:nvSpPr>
      <dsp:spPr>
        <a:xfrm>
          <a:off x="0" y="663265"/>
          <a:ext cx="8229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AU" sz="1800" kern="1200" dirty="0" smtClean="0"/>
            <a:t>Imposes obligations on people at workplaces to ensure workplace health &amp; safety</a:t>
          </a:r>
          <a:endParaRPr lang="en-AU" sz="1800" kern="1200" dirty="0"/>
        </a:p>
      </dsp:txBody>
      <dsp:txXfrm>
        <a:off x="0" y="663265"/>
        <a:ext cx="8229600" cy="546480"/>
      </dsp:txXfrm>
    </dsp:sp>
    <dsp:sp modelId="{811A442F-59D7-4578-95A1-8868A1F57E28}">
      <dsp:nvSpPr>
        <dsp:cNvPr id="0" name=""/>
        <dsp:cNvSpPr/>
      </dsp:nvSpPr>
      <dsp:spPr>
        <a:xfrm>
          <a:off x="0" y="1196952"/>
          <a:ext cx="822960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Work Health and Safety Regulations 2011</a:t>
          </a:r>
          <a:endParaRPr lang="en-AU" sz="2000" kern="1200" dirty="0"/>
        </a:p>
      </dsp:txBody>
      <dsp:txXfrm>
        <a:off x="30157" y="1227109"/>
        <a:ext cx="8169286" cy="557446"/>
      </dsp:txXfrm>
    </dsp:sp>
    <dsp:sp modelId="{7B820CF7-EB72-4348-B0F8-E89D47285EE2}">
      <dsp:nvSpPr>
        <dsp:cNvPr id="0" name=""/>
        <dsp:cNvSpPr/>
      </dsp:nvSpPr>
      <dsp:spPr>
        <a:xfrm>
          <a:off x="0" y="1827505"/>
          <a:ext cx="8229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AU" sz="1800" kern="1200" dirty="0" smtClean="0"/>
            <a:t>If there is a regulation about a risk, you must do what the regulations says</a:t>
          </a:r>
          <a:endParaRPr lang="en-AU" sz="1800" kern="1200" dirty="0"/>
        </a:p>
      </dsp:txBody>
      <dsp:txXfrm>
        <a:off x="0" y="1827505"/>
        <a:ext cx="8229600" cy="546480"/>
      </dsp:txXfrm>
    </dsp:sp>
    <dsp:sp modelId="{7A0A25C8-D65E-4AEC-A2A1-AE87AB4ABF9F}">
      <dsp:nvSpPr>
        <dsp:cNvPr id="0" name=""/>
        <dsp:cNvSpPr/>
      </dsp:nvSpPr>
      <dsp:spPr>
        <a:xfrm>
          <a:off x="0" y="2353596"/>
          <a:ext cx="822960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Codes of Practice</a:t>
          </a:r>
        </a:p>
      </dsp:txBody>
      <dsp:txXfrm>
        <a:off x="30157" y="2383753"/>
        <a:ext cx="8169286" cy="557446"/>
      </dsp:txXfrm>
    </dsp:sp>
    <dsp:sp modelId="{4E127BEA-DD2C-4E85-AEA4-CC79FE962DF9}">
      <dsp:nvSpPr>
        <dsp:cNvPr id="0" name=""/>
        <dsp:cNvSpPr/>
      </dsp:nvSpPr>
      <dsp:spPr>
        <a:xfrm>
          <a:off x="0" y="2991745"/>
          <a:ext cx="8229600" cy="87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AU" sz="1800" kern="1200" dirty="0" smtClean="0"/>
            <a:t>If there is a Code of Practice, you must either:</a:t>
          </a:r>
        </a:p>
        <a:p>
          <a:pPr marL="342900" lvl="2" indent="-171450" algn="l" defTabSz="800100">
            <a:lnSpc>
              <a:spcPct val="90000"/>
            </a:lnSpc>
            <a:spcBef>
              <a:spcPct val="0"/>
            </a:spcBef>
            <a:spcAft>
              <a:spcPct val="20000"/>
            </a:spcAft>
            <a:buChar char="••"/>
          </a:pPr>
          <a:r>
            <a:rPr lang="en-AU" sz="1800" kern="1200" dirty="0" smtClean="0"/>
            <a:t>Do what the Code says; or</a:t>
          </a:r>
        </a:p>
        <a:p>
          <a:pPr marL="342900" lvl="2" indent="-171450" algn="l" defTabSz="800100">
            <a:lnSpc>
              <a:spcPct val="90000"/>
            </a:lnSpc>
            <a:spcBef>
              <a:spcPct val="0"/>
            </a:spcBef>
            <a:spcAft>
              <a:spcPct val="20000"/>
            </a:spcAft>
            <a:buChar char="••"/>
          </a:pPr>
          <a:r>
            <a:rPr lang="en-AU" sz="1800" kern="1200" dirty="0" smtClean="0"/>
            <a:t>Adopt and follow another way that gives the same level of protection</a:t>
          </a:r>
        </a:p>
      </dsp:txBody>
      <dsp:txXfrm>
        <a:off x="0" y="2991745"/>
        <a:ext cx="8229600" cy="870952"/>
      </dsp:txXfrm>
    </dsp:sp>
    <dsp:sp modelId="{88975109-FE41-43DA-BAEE-7B9282EB073A}">
      <dsp:nvSpPr>
        <dsp:cNvPr id="0" name=""/>
        <dsp:cNvSpPr/>
      </dsp:nvSpPr>
      <dsp:spPr>
        <a:xfrm>
          <a:off x="0" y="3862697"/>
          <a:ext cx="822960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Local Policies, Procedures, Guidelines</a:t>
          </a:r>
        </a:p>
      </dsp:txBody>
      <dsp:txXfrm>
        <a:off x="30157" y="3892854"/>
        <a:ext cx="8169286"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9A97BC19-91D6-4B91-A0DE-2427EAACE257}" type="datetimeFigureOut">
              <a:rPr lang="en-US" altLang="en-US"/>
              <a:pPr/>
              <a:t>8/17/2017</a:t>
            </a:fld>
            <a:endParaRPr lang="en-US" alt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880B7235-E6E6-450B-A402-77025316A6A8}" type="slidenum">
              <a:rPr lang="en-US" altLang="en-US"/>
              <a:pPr/>
              <a:t>‹#›</a:t>
            </a:fld>
            <a:endParaRPr lang="en-US" altLang="en-US"/>
          </a:p>
        </p:txBody>
      </p:sp>
    </p:spTree>
    <p:extLst>
      <p:ext uri="{BB962C8B-B14F-4D97-AF65-F5344CB8AC3E}">
        <p14:creationId xmlns:p14="http://schemas.microsoft.com/office/powerpoint/2010/main" val="427783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AU"/>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1603F705-1F5C-45DC-A822-D52429F24126}" type="datetimeFigureOut">
              <a:rPr lang="en-AU" altLang="en-US"/>
              <a:pPr/>
              <a:t>17/08/2017</a:t>
            </a:fld>
            <a:endParaRPr lang="en-AU" alt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AU"/>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1770E6EF-21EC-48A4-AD19-3691BC0F51A3}" type="slidenum">
              <a:rPr lang="en-AU" altLang="en-US"/>
              <a:pPr/>
              <a:t>‹#›</a:t>
            </a:fld>
            <a:endParaRPr lang="en-AU" altLang="en-US"/>
          </a:p>
        </p:txBody>
      </p:sp>
    </p:spTree>
    <p:extLst>
      <p:ext uri="{BB962C8B-B14F-4D97-AF65-F5344CB8AC3E}">
        <p14:creationId xmlns:p14="http://schemas.microsoft.com/office/powerpoint/2010/main" val="475477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a:t>
            </a:r>
            <a:r>
              <a:rPr lang="en-AU" baseline="0" dirty="0" smtClean="0"/>
              <a:t> presentation is about some important safety systems and practises we have in place at the University of Queensland and the Faculty of Medicine and Biomedical Sciences. The University and everyone on a UQ site as well as everyone conducting University business have obligations under the work health and safety legislation. The University puts systems in place to fulfil these legislative obligations and to achieve the highest attainable level of safety. It is important that you know what your obligations are and how they should be managed.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As an undergraduate student receiving tuition your obligations are at a lower level, however as you start to perform more hands-on work; either through clinical placements or by participating in research projects; your obligations will increase. </a:t>
            </a:r>
            <a:endParaRPr lang="en-AU" dirty="0" smtClean="0"/>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Disclaimer: This presentation is a </a:t>
            </a:r>
            <a:r>
              <a:rPr lang="en-AU" dirty="0" smtClean="0"/>
              <a:t>broad overview</a:t>
            </a:r>
            <a:r>
              <a:rPr lang="en-AU" baseline="0" dirty="0" smtClean="0"/>
              <a:t> of safety at UQ. </a:t>
            </a:r>
            <a:r>
              <a:rPr lang="en-AU" sz="1200" kern="1200" dirty="0" smtClean="0">
                <a:solidFill>
                  <a:schemeClr val="tx1"/>
                </a:solidFill>
                <a:effectLst/>
                <a:latin typeface="+mn-lt"/>
                <a:ea typeface="MS PGothic" panose="020B0600070205080204" pitchFamily="34" charset="-128"/>
                <a:cs typeface="ＭＳ Ｐゴシック" charset="0"/>
              </a:rPr>
              <a:t>This information</a:t>
            </a:r>
            <a:r>
              <a:rPr lang="en-AU" sz="1200" kern="1200" baseline="0" dirty="0" smtClean="0">
                <a:solidFill>
                  <a:schemeClr val="tx1"/>
                </a:solidFill>
                <a:effectLst/>
                <a:latin typeface="+mn-lt"/>
                <a:ea typeface="MS PGothic" panose="020B0600070205080204" pitchFamily="34" charset="-128"/>
                <a:cs typeface="ＭＳ Ｐゴシック" charset="0"/>
              </a:rPr>
              <a:t> </a:t>
            </a:r>
            <a:r>
              <a:rPr lang="en-AU" sz="1200" kern="1200" dirty="0" smtClean="0">
                <a:solidFill>
                  <a:schemeClr val="tx1"/>
                </a:solidFill>
                <a:effectLst/>
                <a:latin typeface="+mn-lt"/>
                <a:ea typeface="MS PGothic" panose="020B0600070205080204" pitchFamily="34" charset="-128"/>
                <a:cs typeface="ＭＳ Ｐゴシック" charset="0"/>
              </a:rPr>
              <a:t>is not legal advice.</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It is important that you also receive a local safety induction for all sites you will be working at.</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1</a:t>
            </a:fld>
            <a:endParaRPr lang="en-AU" altLang="en-US"/>
          </a:p>
        </p:txBody>
      </p:sp>
    </p:spTree>
    <p:extLst>
      <p:ext uri="{BB962C8B-B14F-4D97-AF65-F5344CB8AC3E}">
        <p14:creationId xmlns:p14="http://schemas.microsoft.com/office/powerpoint/2010/main" val="84980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Manufactures</a:t>
            </a:r>
            <a:r>
              <a:rPr lang="en-AU" baseline="0" dirty="0" smtClean="0"/>
              <a:t> and suppliers of hazardous chemicals must provide safety information about the substance in a document called a </a:t>
            </a:r>
            <a:r>
              <a:rPr lang="en-AU" dirty="0" smtClean="0"/>
              <a:t>Safety</a:t>
            </a:r>
            <a:r>
              <a:rPr lang="en-AU" baseline="0" dirty="0" smtClean="0"/>
              <a:t> Data Sheet (SDS). These must be made available to any worker using hazardous chemicals. UQ has a subscription to Chemwatch which is a database of over 20 million SDSs. </a:t>
            </a:r>
          </a:p>
          <a:p>
            <a:r>
              <a:rPr lang="en-AU" baseline="0" dirty="0" smtClean="0"/>
              <a:t>You should consult the SDS for a chemical:</a:t>
            </a:r>
          </a:p>
          <a:p>
            <a:pPr marL="171450" indent="-171450">
              <a:buFont typeface="Arial" panose="020B0604020202020204" pitchFamily="34" charset="0"/>
              <a:buChar char="•"/>
            </a:pPr>
            <a:r>
              <a:rPr lang="en-AU" baseline="0" dirty="0" smtClean="0"/>
              <a:t>Before you order or obtain a chemical so you know how to store it. </a:t>
            </a:r>
          </a:p>
          <a:p>
            <a:pPr marL="171450" indent="-171450">
              <a:buFont typeface="Arial" panose="020B0604020202020204" pitchFamily="34" charset="0"/>
              <a:buChar char="•"/>
            </a:pPr>
            <a:r>
              <a:rPr lang="en-AU" baseline="0" dirty="0" smtClean="0"/>
              <a:t>Before you start using it, during the risk assessment process</a:t>
            </a:r>
          </a:p>
          <a:p>
            <a:pPr marL="171450" indent="-171450">
              <a:buFont typeface="Arial" panose="020B0604020202020204" pitchFamily="34" charset="0"/>
              <a:buChar char="•"/>
            </a:pPr>
            <a:r>
              <a:rPr lang="en-AU" baseline="0" dirty="0" smtClean="0"/>
              <a:t>When modifying  a procedure or substituting a one substance for another</a:t>
            </a:r>
          </a:p>
          <a:p>
            <a:pPr marL="171450" indent="-171450">
              <a:buFont typeface="Arial" panose="020B0604020202020204" pitchFamily="34" charset="0"/>
              <a:buChar char="•"/>
            </a:pPr>
            <a:r>
              <a:rPr lang="en-AU" baseline="0" dirty="0" smtClean="0"/>
              <a:t>If you need to clean up a spill of the chemical</a:t>
            </a:r>
          </a:p>
          <a:p>
            <a:pPr marL="171450" indent="-171450">
              <a:buFont typeface="Arial" panose="020B0604020202020204" pitchFamily="34" charset="0"/>
              <a:buChar char="•"/>
            </a:pPr>
            <a:r>
              <a:rPr lang="en-AU" baseline="0" dirty="0" smtClean="0"/>
              <a:t>If someone has received a hazardous exposure to the chemical (provide a copy of the SDS with the casualty if receiving further treatment or emergency care).</a:t>
            </a:r>
          </a:p>
          <a:p>
            <a:pPr marL="171450" indent="-171450">
              <a:buFont typeface="Arial" panose="020B0604020202020204" pitchFamily="34" charset="0"/>
              <a:buChar char="•"/>
            </a:pPr>
            <a:r>
              <a:rPr lang="en-AU" baseline="0" dirty="0" smtClean="0"/>
              <a:t>Anytime you want to refresh your knowledge of how to safety use the chemical.</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10</a:t>
            </a:fld>
            <a:endParaRPr lang="en-AU"/>
          </a:p>
        </p:txBody>
      </p:sp>
    </p:spTree>
    <p:extLst>
      <p:ext uri="{BB962C8B-B14F-4D97-AF65-F5344CB8AC3E}">
        <p14:creationId xmlns:p14="http://schemas.microsoft.com/office/powerpoint/2010/main" val="340495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information should all be covered in your site safety inductions. E</a:t>
            </a:r>
            <a:r>
              <a:rPr lang="en-AU" baseline="0" dirty="0" smtClean="0"/>
              <a:t>nsure you know the locations of these items and pathways for each location you work in. You don’t want to be trying to find this stuff when alarms are blaring at you with people panicking and you’re surrounded by smoke and fire. Knowing ahead of time where to find these resources and how to escape is vital in an emergency.</a:t>
            </a:r>
          </a:p>
        </p:txBody>
      </p:sp>
      <p:sp>
        <p:nvSpPr>
          <p:cNvPr id="4" name="Slide Number Placeholder 3"/>
          <p:cNvSpPr>
            <a:spLocks noGrp="1"/>
          </p:cNvSpPr>
          <p:nvPr>
            <p:ph type="sldNum" sz="quarter" idx="10"/>
          </p:nvPr>
        </p:nvSpPr>
        <p:spPr/>
        <p:txBody>
          <a:bodyPr/>
          <a:lstStyle/>
          <a:p>
            <a:fld id="{5E7901B2-A522-4477-9391-76E77D6BB42C}" type="slidenum">
              <a:rPr lang="en-AU" smtClean="0"/>
              <a:t>11</a:t>
            </a:fld>
            <a:endParaRPr lang="en-AU"/>
          </a:p>
        </p:txBody>
      </p:sp>
    </p:spTree>
    <p:extLst>
      <p:ext uri="{BB962C8B-B14F-4D97-AF65-F5344CB8AC3E}">
        <p14:creationId xmlns:p14="http://schemas.microsoft.com/office/powerpoint/2010/main" val="88391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RACE acronym is used in many workplaces as part of their fire and emergency procedures. Please be aware that there may be variations to this in some environments, especially healthcare facilities. This will be covered in more detail at the local site safety induction for the area. </a:t>
            </a:r>
          </a:p>
          <a:p>
            <a:endParaRPr lang="en-AU" baseline="0" dirty="0" smtClean="0"/>
          </a:p>
          <a:p>
            <a:r>
              <a:rPr lang="en-AU" baseline="0" dirty="0" smtClean="0"/>
              <a:t>No one at UQ is required to operate a fire extinguisher, but you may use one if you wish to attempt to put out a small simple fire. Before you begin make sure you have a clear path to your exit point.</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12</a:t>
            </a:fld>
            <a:endParaRPr lang="en-AU"/>
          </a:p>
        </p:txBody>
      </p:sp>
    </p:spTree>
    <p:extLst>
      <p:ext uri="{BB962C8B-B14F-4D97-AF65-F5344CB8AC3E}">
        <p14:creationId xmlns:p14="http://schemas.microsoft.com/office/powerpoint/2010/main" val="141669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Assuming</a:t>
            </a:r>
            <a:r>
              <a:rPr lang="en-AU" baseline="0" dirty="0" smtClean="0"/>
              <a:t> a fire or emergency isn’t in your immediate area then the first you will know something is wrong is when you hear the building warning alarms.  </a:t>
            </a:r>
            <a:r>
              <a:rPr lang="en-AU" dirty="0" smtClean="0"/>
              <a:t>Most workplaces use a two-tone</a:t>
            </a:r>
            <a:r>
              <a:rPr lang="en-AU" baseline="0" dirty="0" smtClean="0"/>
              <a:t> alarm system. </a:t>
            </a:r>
          </a:p>
          <a:p>
            <a:r>
              <a:rPr lang="en-AU" baseline="0" dirty="0" smtClean="0"/>
              <a:t>The first tone is the ‘Alert’ tone and will sound for 2-3 minutes. You should use this time to make your work area safe and prepare to evacuate. Save your open files, grab important belonging such as keys, your phone and your bag or wallet. By the end of this alert phase you should be ready to stand up and walk directly to the exit.</a:t>
            </a:r>
          </a:p>
          <a:p>
            <a:r>
              <a:rPr lang="en-AU" baseline="0" dirty="0" smtClean="0"/>
              <a:t>The second tone is the ‘Evacuate’ tone. When you hear this tone evacuate the building immediately and head to the assembly area. </a:t>
            </a:r>
          </a:p>
          <a:p>
            <a:r>
              <a:rPr lang="en-AU" baseline="0" dirty="0" smtClean="0"/>
              <a:t>Do not re-enter the building until instructed to do so by the attending fire and rescue personnel or the building warden.   </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13</a:t>
            </a:fld>
            <a:endParaRPr lang="en-AU"/>
          </a:p>
        </p:txBody>
      </p:sp>
    </p:spTree>
    <p:extLst>
      <p:ext uri="{BB962C8B-B14F-4D97-AF65-F5344CB8AC3E}">
        <p14:creationId xmlns:p14="http://schemas.microsoft.com/office/powerpoint/2010/main" val="45816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Medical</a:t>
            </a:r>
            <a:r>
              <a:rPr lang="en-AU" baseline="0" dirty="0" smtClean="0"/>
              <a:t> help is available from a number of sources. The St Lucia medical centre offers a number for services and is bulk billed for students. Costs of immunisations and medications are the responsibility of the student.  </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14</a:t>
            </a:fld>
            <a:endParaRPr lang="en-AU"/>
          </a:p>
        </p:txBody>
      </p:sp>
    </p:spTree>
    <p:extLst>
      <p:ext uri="{BB962C8B-B14F-4D97-AF65-F5344CB8AC3E}">
        <p14:creationId xmlns:p14="http://schemas.microsoft.com/office/powerpoint/2010/main" val="155249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Contaminated sharps</a:t>
            </a:r>
            <a:r>
              <a:rPr lang="en-AU" baseline="0" dirty="0" smtClean="0"/>
              <a:t> injuries are one of the most common injury types we have at the school. </a:t>
            </a:r>
          </a:p>
          <a:p>
            <a:r>
              <a:rPr lang="en-AU" baseline="0" dirty="0" smtClean="0"/>
              <a:t>First aid for these injuries is to </a:t>
            </a:r>
            <a:r>
              <a:rPr lang="en-AU" dirty="0" smtClean="0"/>
              <a:t>washed with soap and water</a:t>
            </a:r>
            <a:r>
              <a:rPr lang="en-AU" baseline="0" dirty="0" smtClean="0"/>
              <a:t>. Allow the wound to b</a:t>
            </a:r>
            <a:r>
              <a:rPr lang="en-AU" dirty="0" smtClean="0"/>
              <a:t>leed but avoid squeezing and rubbing the affected site.</a:t>
            </a:r>
            <a:r>
              <a:rPr lang="en-AU" baseline="0" dirty="0" smtClean="0"/>
              <a:t> </a:t>
            </a:r>
            <a:r>
              <a:rPr lang="en-AU" dirty="0" smtClean="0"/>
              <a:t>Splashes into the eye should be flushed using an eye wash fountain or saline with eye open for at least 30 seconds. If splashing to the face occurs then gentle washing and rinsing several times with water should be used for the skin, nose and mouth.</a:t>
            </a:r>
            <a:endParaRPr lang="en-AU" baseline="0" dirty="0" smtClean="0"/>
          </a:p>
          <a:p>
            <a:r>
              <a:rPr lang="en-AU" dirty="0" smtClean="0"/>
              <a:t>Immediately following such incidents, advice from a medical practitioner should be sought. Appropriate advice can be obtained from the UQ</a:t>
            </a:r>
            <a:r>
              <a:rPr lang="en-AU" baseline="0" dirty="0" smtClean="0"/>
              <a:t> </a:t>
            </a:r>
            <a:r>
              <a:rPr lang="en-AU" dirty="0" smtClean="0"/>
              <a:t>Health Services, hospital infection control or from a general practitioner. If it is a high risk injury you </a:t>
            </a:r>
            <a:r>
              <a:rPr lang="en-AU" baseline="0" dirty="0" smtClean="0"/>
              <a:t>may have to receive </a:t>
            </a:r>
            <a:r>
              <a:rPr lang="en-AU" dirty="0" smtClean="0"/>
              <a:t>prophylactic treatment within a few hours.</a:t>
            </a:r>
          </a:p>
          <a:p>
            <a:r>
              <a:rPr lang="en-AU" dirty="0" smtClean="0"/>
              <a:t>A baseline blood test is done</a:t>
            </a:r>
            <a:r>
              <a:rPr lang="en-AU" baseline="0" dirty="0" smtClean="0"/>
              <a:t> with follow up tests </a:t>
            </a:r>
            <a:r>
              <a:rPr lang="en-AU" dirty="0" smtClean="0"/>
              <a:t>3 and 6 months later, </a:t>
            </a:r>
            <a:r>
              <a:rPr lang="en-AU" baseline="0" dirty="0" smtClean="0"/>
              <a:t>although these may not be </a:t>
            </a:r>
            <a:r>
              <a:rPr lang="en-AU" dirty="0" smtClean="0"/>
              <a:t>require if the risk of infection is assessed as very low,</a:t>
            </a:r>
            <a:r>
              <a:rPr lang="en-AU" baseline="0" dirty="0" smtClean="0"/>
              <a:t> e.g., where the source patient is proven to be negative. </a:t>
            </a:r>
          </a:p>
          <a:p>
            <a:r>
              <a:rPr lang="en-AU" dirty="0" smtClean="0"/>
              <a:t>The incident should be reported to the supervisor and also reported on the Incident</a:t>
            </a:r>
            <a:r>
              <a:rPr lang="en-AU" baseline="0" dirty="0" smtClean="0"/>
              <a:t> reporting database. </a:t>
            </a:r>
          </a:p>
        </p:txBody>
      </p:sp>
      <p:sp>
        <p:nvSpPr>
          <p:cNvPr id="4" name="Slide Number Placeholder 3"/>
          <p:cNvSpPr>
            <a:spLocks noGrp="1"/>
          </p:cNvSpPr>
          <p:nvPr>
            <p:ph type="sldNum" sz="quarter" idx="10"/>
          </p:nvPr>
        </p:nvSpPr>
        <p:spPr/>
        <p:txBody>
          <a:bodyPr/>
          <a:lstStyle/>
          <a:p>
            <a:fld id="{5E7901B2-A522-4477-9391-76E77D6BB42C}" type="slidenum">
              <a:rPr lang="en-AU" smtClean="0"/>
              <a:t>15</a:t>
            </a:fld>
            <a:endParaRPr lang="en-AU"/>
          </a:p>
        </p:txBody>
      </p:sp>
    </p:spTree>
    <p:extLst>
      <p:ext uri="{BB962C8B-B14F-4D97-AF65-F5344CB8AC3E}">
        <p14:creationId xmlns:p14="http://schemas.microsoft.com/office/powerpoint/2010/main" val="321339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Always discard</a:t>
            </a:r>
            <a:r>
              <a:rPr lang="en-AU" baseline="0" dirty="0" smtClean="0"/>
              <a:t> sharps to an Australian Standards approved sharps receptacle. </a:t>
            </a:r>
          </a:p>
          <a:p>
            <a:r>
              <a:rPr lang="en-AU" dirty="0" smtClean="0"/>
              <a:t>Don’t recap needles….. but if you must recap a needle</a:t>
            </a:r>
            <a:r>
              <a:rPr lang="en-AU" baseline="0" dirty="0" smtClean="0"/>
              <a:t> use a cap holder or a one handed technique so as to avoid puncturing your hands and fingers by accident. </a:t>
            </a:r>
          </a:p>
          <a:p>
            <a:endParaRPr lang="en-AU" baseline="0" dirty="0" smtClean="0"/>
          </a:p>
          <a:p>
            <a:r>
              <a:rPr lang="en-AU" baseline="0" dirty="0" smtClean="0"/>
              <a:t>It is preferable to discard a used syringe whole. Don’t disassemble the needle and syringe if it is not necessary. </a:t>
            </a:r>
          </a:p>
          <a:p>
            <a:r>
              <a:rPr lang="en-AU" baseline="0" dirty="0" smtClean="0"/>
              <a:t>Do not manually remove scalpel blades from handles. Use a safety device deigned for this purpose. </a:t>
            </a:r>
          </a:p>
        </p:txBody>
      </p:sp>
      <p:sp>
        <p:nvSpPr>
          <p:cNvPr id="4" name="Slide Number Placeholder 3"/>
          <p:cNvSpPr>
            <a:spLocks noGrp="1"/>
          </p:cNvSpPr>
          <p:nvPr>
            <p:ph type="sldNum" sz="quarter" idx="10"/>
          </p:nvPr>
        </p:nvSpPr>
        <p:spPr/>
        <p:txBody>
          <a:bodyPr/>
          <a:lstStyle/>
          <a:p>
            <a:fld id="{5E7901B2-A522-4477-9391-76E77D6BB42C}" type="slidenum">
              <a:rPr lang="en-AU" smtClean="0"/>
              <a:t>16</a:t>
            </a:fld>
            <a:endParaRPr lang="en-AU"/>
          </a:p>
        </p:txBody>
      </p:sp>
    </p:spTree>
    <p:extLst>
      <p:ext uri="{BB962C8B-B14F-4D97-AF65-F5344CB8AC3E}">
        <p14:creationId xmlns:p14="http://schemas.microsoft.com/office/powerpoint/2010/main" val="161350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Research labs and healthcare</a:t>
            </a:r>
            <a:r>
              <a:rPr lang="en-AU" baseline="0" dirty="0" smtClean="0"/>
              <a:t> facilities both use a Clinical waste stream although their procedures vary. </a:t>
            </a:r>
          </a:p>
          <a:p>
            <a:endParaRPr lang="en-AU" baseline="0" dirty="0" smtClean="0"/>
          </a:p>
          <a:p>
            <a:r>
              <a:rPr lang="en-AU" baseline="0" dirty="0" smtClean="0"/>
              <a:t>PC2 Research labs may require infectious waste; such as blood, human tissue and genetically modified organisms; to be neutralised before being discarded to clinical waste. Neutralising may be achieved by autoclaving or chemically treating it with a disinfectant like </a:t>
            </a:r>
            <a:r>
              <a:rPr lang="en-AU" baseline="0" dirty="0" err="1" smtClean="0"/>
              <a:t>Biodyne</a:t>
            </a:r>
            <a:r>
              <a:rPr lang="en-AU" baseline="0" dirty="0" smtClean="0"/>
              <a:t> or bleach. </a:t>
            </a:r>
          </a:p>
          <a:p>
            <a:endParaRPr lang="en-AU" baseline="0" dirty="0" smtClean="0"/>
          </a:p>
          <a:p>
            <a:r>
              <a:rPr lang="en-AU" baseline="0" dirty="0" smtClean="0"/>
              <a:t>Healthcare facilities don’t need to worry about this and discard infectious waste directly to the clinical waste stream. Healthcare facilities tend to allow uncontaminated or lightly contaminated material like used examination gloves or cotton balls to be discarded to general waste. Research environments typically don’t allow this and ensure that all this ‘perceived clinical waste’ goes into yellow bins.</a:t>
            </a:r>
          </a:p>
        </p:txBody>
      </p:sp>
      <p:sp>
        <p:nvSpPr>
          <p:cNvPr id="4" name="Slide Number Placeholder 3"/>
          <p:cNvSpPr>
            <a:spLocks noGrp="1"/>
          </p:cNvSpPr>
          <p:nvPr>
            <p:ph type="sldNum" sz="quarter" idx="10"/>
          </p:nvPr>
        </p:nvSpPr>
        <p:spPr/>
        <p:txBody>
          <a:bodyPr/>
          <a:lstStyle/>
          <a:p>
            <a:fld id="{5E7901B2-A522-4477-9391-76E77D6BB42C}" type="slidenum">
              <a:rPr lang="en-AU" smtClean="0"/>
              <a:t>17</a:t>
            </a:fld>
            <a:endParaRPr lang="en-AU"/>
          </a:p>
        </p:txBody>
      </p:sp>
    </p:spTree>
    <p:extLst>
      <p:ext uri="{BB962C8B-B14F-4D97-AF65-F5344CB8AC3E}">
        <p14:creationId xmlns:p14="http://schemas.microsoft.com/office/powerpoint/2010/main" val="265476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Fake snow in this scene is pure white (Chrysotile) asbestos fibres.</a:t>
            </a:r>
            <a:endParaRPr lang="en-AU" dirty="0"/>
          </a:p>
        </p:txBody>
      </p:sp>
      <p:sp>
        <p:nvSpPr>
          <p:cNvPr id="4" name="Slide Number Placeholder 3"/>
          <p:cNvSpPr>
            <a:spLocks noGrp="1"/>
          </p:cNvSpPr>
          <p:nvPr>
            <p:ph type="sldNum" sz="quarter" idx="10"/>
          </p:nvPr>
        </p:nvSpPr>
        <p:spPr/>
        <p:txBody>
          <a:bodyPr/>
          <a:lstStyle/>
          <a:p>
            <a:fld id="{5E7901B2-A522-4477-9391-76E77D6BB42C}" type="slidenum">
              <a:rPr lang="en-AU" smtClean="0"/>
              <a:t>18</a:t>
            </a:fld>
            <a:endParaRPr lang="en-AU"/>
          </a:p>
        </p:txBody>
      </p:sp>
    </p:spTree>
    <p:extLst>
      <p:ext uri="{BB962C8B-B14F-4D97-AF65-F5344CB8AC3E}">
        <p14:creationId xmlns:p14="http://schemas.microsoft.com/office/powerpoint/2010/main" val="292237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a:t>
            </a:r>
            <a:r>
              <a:rPr lang="en-AU" baseline="0" dirty="0" smtClean="0"/>
              <a:t> are the key safety people in the Faculty of Medicine. Paul Lovelock leads OHS for the </a:t>
            </a:r>
            <a:r>
              <a:rPr lang="en-AU" baseline="0" dirty="0" smtClean="0"/>
              <a:t>Faculty of Medicine. Robyn is at St Lucia at the School of Biomedical Sciences. Deon looks after the other remote and regional sites. </a:t>
            </a:r>
            <a:endParaRPr lang="en-AU" dirty="0"/>
          </a:p>
        </p:txBody>
      </p:sp>
      <p:sp>
        <p:nvSpPr>
          <p:cNvPr id="4" name="Slide Number Placeholder 3"/>
          <p:cNvSpPr>
            <a:spLocks noGrp="1"/>
          </p:cNvSpPr>
          <p:nvPr>
            <p:ph type="sldNum" sz="quarter" idx="10"/>
          </p:nvPr>
        </p:nvSpPr>
        <p:spPr/>
        <p:txBody>
          <a:bodyPr/>
          <a:lstStyle/>
          <a:p>
            <a:fld id="{1770E6EF-21EC-48A4-AD19-3691BC0F51A3}" type="slidenum">
              <a:rPr lang="en-AU" altLang="en-US" smtClean="0"/>
              <a:pPr/>
              <a:t>2</a:t>
            </a:fld>
            <a:endParaRPr lang="en-AU" altLang="en-US"/>
          </a:p>
        </p:txBody>
      </p:sp>
    </p:spTree>
    <p:extLst>
      <p:ext uri="{BB962C8B-B14F-4D97-AF65-F5344CB8AC3E}">
        <p14:creationId xmlns:p14="http://schemas.microsoft.com/office/powerpoint/2010/main" val="280822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Health and Safety legislation</a:t>
            </a:r>
            <a:r>
              <a:rPr lang="en-AU" baseline="0" dirty="0" smtClean="0"/>
              <a:t> has this tiered structure, with each level going into more specific detail. At the top is the Work Health and Safety Act 2011, which talks broadly about the powers of the regulatory bodies and people who administer the Act, as well as the obligations on employer and employees at workplaces. Next is the Work Health and Safety Regulations which gives more detail about the kinds of safety systems required for some broad risk categories. The next level contains codes of practice which define how specific workplace procedures should be performed. And finally there are the organisational policies, procedures and guidelines which give you the specific local information. Procedures at the lower more specific levels will seek to enhance, clarify or add to information from the levels above it without contradiction.   </a:t>
            </a:r>
          </a:p>
          <a:p>
            <a:endParaRPr lang="en-AU" dirty="0"/>
          </a:p>
        </p:txBody>
      </p:sp>
      <p:sp>
        <p:nvSpPr>
          <p:cNvPr id="4" name="Slide Number Placeholder 3"/>
          <p:cNvSpPr>
            <a:spLocks noGrp="1"/>
          </p:cNvSpPr>
          <p:nvPr>
            <p:ph type="sldNum" sz="quarter" idx="10"/>
          </p:nvPr>
        </p:nvSpPr>
        <p:spPr/>
        <p:txBody>
          <a:bodyPr/>
          <a:lstStyle/>
          <a:p>
            <a:fld id="{5E7901B2-A522-4477-9391-76E77D6BB42C}" type="slidenum">
              <a:rPr lang="en-AU" smtClean="0"/>
              <a:t>3</a:t>
            </a:fld>
            <a:endParaRPr lang="en-AU"/>
          </a:p>
        </p:txBody>
      </p:sp>
    </p:spTree>
    <p:extLst>
      <p:ext uri="{BB962C8B-B14F-4D97-AF65-F5344CB8AC3E}">
        <p14:creationId xmlns:p14="http://schemas.microsoft.com/office/powerpoint/2010/main" val="283471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Everyone at</a:t>
            </a:r>
            <a:r>
              <a:rPr lang="en-AU" baseline="0" dirty="0" smtClean="0"/>
              <a:t> a U</a:t>
            </a:r>
            <a:r>
              <a:rPr lang="en-AU" dirty="0" smtClean="0"/>
              <a:t>niversity site or performing</a:t>
            </a:r>
            <a:r>
              <a:rPr lang="en-AU" baseline="0" dirty="0" smtClean="0"/>
              <a:t> </a:t>
            </a:r>
            <a:r>
              <a:rPr lang="en-AU" dirty="0" smtClean="0"/>
              <a:t>university</a:t>
            </a:r>
            <a:r>
              <a:rPr lang="en-AU" baseline="0" dirty="0" smtClean="0"/>
              <a:t> business </a:t>
            </a:r>
            <a:r>
              <a:rPr lang="en-AU" dirty="0" smtClean="0"/>
              <a:t>has obligations</a:t>
            </a:r>
            <a:r>
              <a:rPr lang="en-AU" baseline="0" dirty="0" smtClean="0"/>
              <a:t> under the WHS Act, which vary depending on where you are in the organisational hierarchy and your assigned duties. For example, people supervising other members of staff or students have additional responsibilities.</a:t>
            </a:r>
            <a:endParaRPr lang="en-AU" dirty="0" smtClean="0"/>
          </a:p>
          <a:p>
            <a:r>
              <a:rPr lang="en-AU" baseline="0" dirty="0" smtClean="0"/>
              <a:t> Shown on this slide are the obligations applicable to everyone. ‘OHS Issues’ can mean accidents, workplace acquired illnesses, potentially dangerous events (near misses), or a previously unidentified or inadequately managed workplace hazard.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5E7901B2-A522-4477-9391-76E77D6BB42C}" type="slidenum">
              <a:rPr lang="en-AU" smtClean="0"/>
              <a:t>4</a:t>
            </a:fld>
            <a:endParaRPr lang="en-AU"/>
          </a:p>
        </p:txBody>
      </p:sp>
    </p:spTree>
    <p:extLst>
      <p:ext uri="{BB962C8B-B14F-4D97-AF65-F5344CB8AC3E}">
        <p14:creationId xmlns:p14="http://schemas.microsoft.com/office/powerpoint/2010/main" val="125353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penalties for breaching the WHS Act can be very serious for both the organisation</a:t>
            </a:r>
            <a:r>
              <a:rPr lang="en-AU" baseline="0" dirty="0" smtClean="0"/>
              <a:t> and the individuals involved.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Act says if an employer sets out a policy to do something as part of it’s safety system, that requirement becomes an enforceable duty under the Act. For example, if UQ says you must complete a particular form or training module for your orientation, that is part of the safety system of the organisation. If you fail to do it then you may be in breach of the WHS Act and could be found guilty of a Category 3 offense. </a:t>
            </a:r>
            <a:endParaRPr lang="en-AU" dirty="0" smtClean="0"/>
          </a:p>
          <a:p>
            <a:endParaRPr lang="en-AU" baseline="0" dirty="0" smtClean="0"/>
          </a:p>
          <a:p>
            <a:r>
              <a:rPr lang="en-AU" dirty="0" smtClean="0"/>
              <a:t>Note the wording of Category 1 and 2. There doesn’t have</a:t>
            </a:r>
            <a:r>
              <a:rPr lang="en-AU" baseline="0" dirty="0" smtClean="0"/>
              <a:t> to be a death or injury to be in breach of the Act. You only have to expose yourself or someone else to the risk.</a:t>
            </a:r>
          </a:p>
          <a:p>
            <a:r>
              <a:rPr lang="en-AU" baseline="0" dirty="0" smtClean="0"/>
              <a:t>In addition to these substantial fines, a conviction would cause enormous damage to the reputation of the organisation and our ability to attract grant funding.  </a:t>
            </a:r>
          </a:p>
        </p:txBody>
      </p:sp>
      <p:sp>
        <p:nvSpPr>
          <p:cNvPr id="4" name="Slide Number Placeholder 3"/>
          <p:cNvSpPr>
            <a:spLocks noGrp="1"/>
          </p:cNvSpPr>
          <p:nvPr>
            <p:ph type="sldNum" sz="quarter" idx="10"/>
          </p:nvPr>
        </p:nvSpPr>
        <p:spPr/>
        <p:txBody>
          <a:bodyPr/>
          <a:lstStyle/>
          <a:p>
            <a:fld id="{5E7901B2-A522-4477-9391-76E77D6BB42C}" type="slidenum">
              <a:rPr lang="en-AU" smtClean="0"/>
              <a:t>5</a:t>
            </a:fld>
            <a:endParaRPr lang="en-AU"/>
          </a:p>
        </p:txBody>
      </p:sp>
    </p:spTree>
    <p:extLst>
      <p:ext uri="{BB962C8B-B14F-4D97-AF65-F5344CB8AC3E}">
        <p14:creationId xmlns:p14="http://schemas.microsoft.com/office/powerpoint/2010/main" val="226845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UQ PPL is the central UQ repository for approved policies, procedures, guidelines and forms.</a:t>
            </a:r>
            <a:r>
              <a:rPr lang="en-AU" baseline="0" dirty="0" smtClean="0"/>
              <a:t> It con</a:t>
            </a:r>
            <a:r>
              <a:rPr lang="en-AU" dirty="0" smtClean="0"/>
              <a:t>tains information for students, staff and the UQ community.</a:t>
            </a:r>
            <a:r>
              <a:rPr lang="en-AU" baseline="0" dirty="0" smtClean="0"/>
              <a:t> It is a </a:t>
            </a:r>
            <a:r>
              <a:rPr lang="en-AU" dirty="0" smtClean="0"/>
              <a:t>public site and content is accessible to anyone who can navigate to it. Workplace health and safety information</a:t>
            </a:r>
            <a:r>
              <a:rPr lang="en-AU" baseline="0" dirty="0" smtClean="0"/>
              <a:t> is in S</a:t>
            </a:r>
            <a:r>
              <a:rPr lang="en-AU" dirty="0" smtClean="0"/>
              <a:t>ection 2,</a:t>
            </a:r>
            <a:r>
              <a:rPr lang="en-AU" baseline="0" dirty="0" smtClean="0"/>
              <a:t> and has subsections as shown here. Each policy has a custodian and is periodically reviewed to keep pace with current industry best practice and changes to legislative requirements. Many of the required readings for your orientation come directly from the PPL.</a:t>
            </a:r>
          </a:p>
        </p:txBody>
      </p:sp>
      <p:sp>
        <p:nvSpPr>
          <p:cNvPr id="4" name="Slide Number Placeholder 3"/>
          <p:cNvSpPr>
            <a:spLocks noGrp="1"/>
          </p:cNvSpPr>
          <p:nvPr>
            <p:ph type="sldNum" sz="quarter" idx="10"/>
          </p:nvPr>
        </p:nvSpPr>
        <p:spPr/>
        <p:txBody>
          <a:bodyPr/>
          <a:lstStyle/>
          <a:p>
            <a:fld id="{5E7901B2-A522-4477-9391-76E77D6BB42C}" type="slidenum">
              <a:rPr lang="en-AU" smtClean="0"/>
              <a:t>6</a:t>
            </a:fld>
            <a:endParaRPr lang="en-AU"/>
          </a:p>
        </p:txBody>
      </p:sp>
    </p:spTree>
    <p:extLst>
      <p:ext uri="{BB962C8B-B14F-4D97-AF65-F5344CB8AC3E}">
        <p14:creationId xmlns:p14="http://schemas.microsoft.com/office/powerpoint/2010/main" val="278834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a:t>
            </a:r>
            <a:r>
              <a:rPr lang="en-AU" baseline="0" dirty="0" smtClean="0"/>
              <a:t> University has an OHS division to administer the organisation’s safety systems. Their website is shown here. There is a lot of useful information linked from this homepage but three of the most important and frequently used are in the blue boxes along the bottom. The risk management database (RMD), the incident reporting database and the Chemwatch SDS database. We’ll take a quick look at each of these in the following slides.</a:t>
            </a:r>
          </a:p>
        </p:txBody>
      </p:sp>
      <p:sp>
        <p:nvSpPr>
          <p:cNvPr id="4" name="Slide Number Placeholder 3"/>
          <p:cNvSpPr>
            <a:spLocks noGrp="1"/>
          </p:cNvSpPr>
          <p:nvPr>
            <p:ph type="sldNum" sz="quarter" idx="10"/>
          </p:nvPr>
        </p:nvSpPr>
        <p:spPr/>
        <p:txBody>
          <a:bodyPr/>
          <a:lstStyle/>
          <a:p>
            <a:fld id="{5E7901B2-A522-4477-9391-76E77D6BB42C}" type="slidenum">
              <a:rPr lang="en-AU" smtClean="0"/>
              <a:t>7</a:t>
            </a:fld>
            <a:endParaRPr lang="en-AU"/>
          </a:p>
        </p:txBody>
      </p:sp>
    </p:spTree>
    <p:extLst>
      <p:ext uri="{BB962C8B-B14F-4D97-AF65-F5344CB8AC3E}">
        <p14:creationId xmlns:p14="http://schemas.microsoft.com/office/powerpoint/2010/main" val="6427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Risk</a:t>
            </a:r>
            <a:r>
              <a:rPr lang="en-AU" baseline="0" dirty="0" smtClean="0"/>
              <a:t> management is a core component of any occupational safety system. The purpose is to identify the hazards in the workplace, assess the risks associated with exposure to those hazards and to implement suitable controls which negate or minimise the risk of harm. All hazardous procedures must be assessed and the process must be documented. The UQ system for doing this </a:t>
            </a:r>
            <a:r>
              <a:rPr lang="en-AU" baseline="0" dirty="0" smtClean="0"/>
              <a:t>is called </a:t>
            </a:r>
            <a:r>
              <a:rPr lang="en-AU" baseline="0" dirty="0" err="1" smtClean="0"/>
              <a:t>UQSafe</a:t>
            </a:r>
            <a:r>
              <a:rPr lang="en-AU" baseline="0" dirty="0" smtClean="0"/>
              <a:t>. Login with your </a:t>
            </a:r>
            <a:r>
              <a:rPr lang="en-AU" baseline="0" dirty="0" smtClean="0"/>
              <a:t>UQ username and password</a:t>
            </a:r>
            <a:r>
              <a:rPr lang="en-AU" baseline="0" dirty="0" smtClean="0"/>
              <a:t>. </a:t>
            </a:r>
            <a:r>
              <a:rPr lang="en-AU" dirty="0" smtClean="0"/>
              <a:t>Once </a:t>
            </a:r>
            <a:r>
              <a:rPr lang="en-AU" dirty="0" smtClean="0"/>
              <a:t>in the system you are free to browse</a:t>
            </a:r>
            <a:r>
              <a:rPr lang="en-AU" baseline="0" dirty="0" smtClean="0"/>
              <a:t> and search through any assessment in the system. </a:t>
            </a:r>
            <a:endParaRPr lang="en-AU" dirty="0" smtClean="0"/>
          </a:p>
          <a:p>
            <a:r>
              <a:rPr lang="en-AU" dirty="0" smtClean="0"/>
              <a:t>Note that partnering organisations (hospitals,</a:t>
            </a:r>
            <a:r>
              <a:rPr lang="en-AU" baseline="0" dirty="0" smtClean="0"/>
              <a:t> research institutes etc.) should have their own systems in place for risk management. As long as there is an established and robust system in place at the site; that you have access to; which informs you of the hazards and risks of a procedure and the appropriate control measures to use; then you may use that system for your placements instead of the </a:t>
            </a:r>
            <a:r>
              <a:rPr lang="en-AU" baseline="0" dirty="0" err="1" smtClean="0"/>
              <a:t>UQSafe</a:t>
            </a:r>
            <a:r>
              <a:rPr lang="en-AU" baseline="0" dirty="0" smtClean="0"/>
              <a:t>.</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8</a:t>
            </a:fld>
            <a:endParaRPr lang="en-AU"/>
          </a:p>
        </p:txBody>
      </p:sp>
    </p:spTree>
    <p:extLst>
      <p:ext uri="{BB962C8B-B14F-4D97-AF65-F5344CB8AC3E}">
        <p14:creationId xmlns:p14="http://schemas.microsoft.com/office/powerpoint/2010/main" val="22166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This is the Injury, Illness and Incident Reporting Systems</a:t>
            </a:r>
            <a:r>
              <a:rPr lang="en-AU" baseline="0" dirty="0" smtClean="0"/>
              <a:t> (or Incident Database). </a:t>
            </a:r>
            <a:r>
              <a:rPr lang="en-AU" dirty="0" smtClean="0"/>
              <a:t>All work-related injuries, illnesses, dangerous events;</a:t>
            </a:r>
            <a:r>
              <a:rPr lang="en-AU" baseline="0" dirty="0" smtClean="0"/>
              <a:t> </a:t>
            </a:r>
            <a:r>
              <a:rPr lang="en-AU" dirty="0" smtClean="0"/>
              <a:t>with or without injury, i.e., near misses;</a:t>
            </a:r>
            <a:r>
              <a:rPr lang="en-AU" baseline="0" dirty="0" smtClean="0"/>
              <a:t> must be reported on this system. When submitting a report be sure to nominate your </a:t>
            </a:r>
            <a:r>
              <a:rPr lang="en-AU" baseline="0" dirty="0" smtClean="0"/>
              <a:t>supervisor. If your supervisor is from another organisation and doesn’t have access to the UQ system then nominate a UQ Workplace </a:t>
            </a:r>
            <a:r>
              <a:rPr lang="en-AU" baseline="0" dirty="0" smtClean="0"/>
              <a:t>Health and Safety </a:t>
            </a:r>
            <a:r>
              <a:rPr lang="en-AU" baseline="0" dirty="0" smtClean="0"/>
              <a:t>Coordinator or Manager for your area. Collecting </a:t>
            </a:r>
            <a:r>
              <a:rPr lang="en-AU" baseline="0" dirty="0" smtClean="0"/>
              <a:t>this information is required for incident investigation and reporting to the regulator (</a:t>
            </a:r>
            <a:r>
              <a:rPr lang="en-AU" dirty="0" smtClean="0"/>
              <a:t>Workplace Health and Safety Qld).</a:t>
            </a:r>
            <a:r>
              <a:rPr lang="en-AU" baseline="0" dirty="0" smtClean="0"/>
              <a:t> </a:t>
            </a:r>
          </a:p>
          <a:p>
            <a:endParaRPr lang="en-AU" baseline="0" dirty="0" smtClean="0"/>
          </a:p>
          <a:p>
            <a:r>
              <a:rPr lang="en-AU" baseline="0" dirty="0" smtClean="0"/>
              <a:t>Please include as much detail as possible in these reports. There is a “prime directive” in accident investigations to not blame an individual for human error or the short comings of the safety systems around them. You will not be blamed or disciplined for any incident reported here unless there is a clear case of wilful negligence or misconduct.</a:t>
            </a:r>
          </a:p>
          <a:p>
            <a:endParaRPr lang="en-AU" baseline="0" dirty="0" smtClean="0"/>
          </a:p>
          <a:p>
            <a:r>
              <a:rPr lang="en-AU" baseline="0" dirty="0" smtClean="0"/>
              <a:t>The aim of this system is to:</a:t>
            </a:r>
          </a:p>
          <a:p>
            <a:pPr marL="228600" indent="-228600">
              <a:buFont typeface="+mj-lt"/>
              <a:buAutoNum type="arabicPeriod"/>
            </a:pPr>
            <a:r>
              <a:rPr lang="en-AU" baseline="0" dirty="0" smtClean="0"/>
              <a:t>Document and act upon near miss events before an injury occurs; and </a:t>
            </a:r>
          </a:p>
          <a:p>
            <a:pPr marL="228600" indent="-228600">
              <a:buFont typeface="+mj-lt"/>
              <a:buAutoNum type="arabicPeriod"/>
            </a:pPr>
            <a:r>
              <a:rPr lang="en-AU" baseline="0" dirty="0" smtClean="0"/>
              <a:t>To learn from our accidents. To identify where control measures have failed and find ways to minimise the likelihood of it happening again.</a:t>
            </a:r>
          </a:p>
          <a:p>
            <a:pPr marL="0" indent="0">
              <a:buFont typeface="+mj-lt"/>
              <a:buNone/>
            </a:pPr>
            <a:endParaRPr lang="en-AU" baseline="0" dirty="0" smtClean="0"/>
          </a:p>
          <a:p>
            <a:pPr marL="0" indent="0">
              <a:buFont typeface="+mj-lt"/>
              <a:buNone/>
            </a:pPr>
            <a:r>
              <a:rPr lang="en-AU" baseline="0" dirty="0" smtClean="0"/>
              <a:t>As before, </a:t>
            </a:r>
            <a:r>
              <a:rPr lang="en-AU" dirty="0" smtClean="0"/>
              <a:t>partner organisations such as hospitals</a:t>
            </a:r>
            <a:r>
              <a:rPr lang="en-AU" baseline="0" dirty="0" smtClean="0"/>
              <a:t> and research institutes should have their own systems in place for reporting incidents and may require you to use their system. However for accidents and incidents we ask that you DO submit reports to the UQ system, even if you use the partners system too. Incident reporting is a vital tool for improving our safety standards and procedures.</a:t>
            </a:r>
            <a:endParaRPr lang="en-AU" dirty="0" smtClean="0"/>
          </a:p>
        </p:txBody>
      </p:sp>
      <p:sp>
        <p:nvSpPr>
          <p:cNvPr id="4" name="Slide Number Placeholder 3"/>
          <p:cNvSpPr>
            <a:spLocks noGrp="1"/>
          </p:cNvSpPr>
          <p:nvPr>
            <p:ph type="sldNum" sz="quarter" idx="10"/>
          </p:nvPr>
        </p:nvSpPr>
        <p:spPr/>
        <p:txBody>
          <a:bodyPr/>
          <a:lstStyle/>
          <a:p>
            <a:fld id="{5E7901B2-A522-4477-9391-76E77D6BB42C}" type="slidenum">
              <a:rPr lang="en-AU" smtClean="0"/>
              <a:t>9</a:t>
            </a:fld>
            <a:endParaRPr lang="en-AU"/>
          </a:p>
        </p:txBody>
      </p:sp>
    </p:spTree>
    <p:extLst>
      <p:ext uri="{BB962C8B-B14F-4D97-AF65-F5344CB8AC3E}">
        <p14:creationId xmlns:p14="http://schemas.microsoft.com/office/powerpoint/2010/main" val="705391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478" r="37839" b="7665"/>
          <a:stretch/>
        </p:blipFill>
        <p:spPr>
          <a:xfrm>
            <a:off x="1" y="-27384"/>
            <a:ext cx="9180512" cy="6912768"/>
          </a:xfrm>
          <a:prstGeom prst="rect">
            <a:avLst/>
          </a:prstGeom>
        </p:spPr>
      </p:pic>
      <p:pic>
        <p:nvPicPr>
          <p:cNvPr id="8" name="Picture 11" descr="UQ Create Change logo_REV_P.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445125"/>
            <a:ext cx="22240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41288" y="1264568"/>
            <a:ext cx="4102224" cy="724272"/>
          </a:xfrm>
        </p:spPr>
        <p:txBody>
          <a:bodyPr/>
          <a:lstStyle>
            <a:lvl1pPr algn="l">
              <a:defRPr sz="6000" b="1">
                <a:solidFill>
                  <a:schemeClr val="bg1"/>
                </a:solidFill>
                <a:latin typeface="Arial" panose="020B0604020202020204" pitchFamily="34" charset="0"/>
                <a:cs typeface="Arial" panose="020B0604020202020204" pitchFamily="34" charset="0"/>
              </a:defRPr>
            </a:lvl1pPr>
          </a:lstStyle>
          <a:p>
            <a:r>
              <a:rPr lang="en-US" dirty="0" smtClean="0"/>
              <a:t>Heading 1</a:t>
            </a:r>
            <a:endParaRPr lang="en-AU" dirty="0"/>
          </a:p>
        </p:txBody>
      </p:sp>
      <p:sp>
        <p:nvSpPr>
          <p:cNvPr id="3" name="Subtitle 2"/>
          <p:cNvSpPr>
            <a:spLocks noGrp="1"/>
          </p:cNvSpPr>
          <p:nvPr>
            <p:ph type="subTitle" idx="1" hasCustomPrompt="1"/>
          </p:nvPr>
        </p:nvSpPr>
        <p:spPr>
          <a:xfrm>
            <a:off x="641288" y="2289821"/>
            <a:ext cx="4102224" cy="779139"/>
          </a:xfrm>
        </p:spPr>
        <p:txBody>
          <a:bodyPr/>
          <a:lstStyle>
            <a:lvl1pPr marL="0" indent="0" algn="l">
              <a:buNone/>
              <a:defRPr sz="26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Heading 2</a:t>
            </a:r>
            <a:endParaRPr lang="en-AU" dirty="0"/>
          </a:p>
        </p:txBody>
      </p:sp>
    </p:spTree>
    <p:extLst>
      <p:ext uri="{BB962C8B-B14F-4D97-AF65-F5344CB8AC3E}">
        <p14:creationId xmlns:p14="http://schemas.microsoft.com/office/powerpoint/2010/main" val="357770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lstStyle>
            <a:lvl1pPr algn="l">
              <a:defRPr sz="2800" b="1">
                <a:solidFill>
                  <a:srgbClr val="3B229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600200"/>
            <a:ext cx="8229600" cy="4525964"/>
          </a:xfrm>
        </p:spPr>
        <p:txBody>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789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08918"/>
          </a:xfrm>
        </p:spPr>
        <p:txBody>
          <a:bodyPr/>
          <a:lstStyle>
            <a:lvl1pPr algn="l">
              <a:defRPr sz="2800" b="1">
                <a:solidFill>
                  <a:srgbClr val="3B229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anose="020B0604020202020204" pitchFamily="34" charset="0"/>
              <a:buChar cha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921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5" descr="Regular TSXPO Purple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680"/>
            <a:ext cx="8229600" cy="508918"/>
          </a:xfrm>
        </p:spPr>
        <p:txBody>
          <a:bodyPr/>
          <a:lstStyle/>
          <a:p>
            <a:r>
              <a:rPr lang="en-US" smtClean="0"/>
              <a:t>Click to edit Master title style</a:t>
            </a:r>
            <a:endParaRPr lang="en-AU"/>
          </a:p>
        </p:txBody>
      </p:sp>
      <p:sp>
        <p:nvSpPr>
          <p:cNvPr id="5" name="Content Placeholder 2"/>
          <p:cNvSpPr>
            <a:spLocks noGrp="1"/>
          </p:cNvSpPr>
          <p:nvPr>
            <p:ph idx="1"/>
          </p:nvPr>
        </p:nvSpPr>
        <p:spPr>
          <a:xfrm>
            <a:off x="457200" y="1591734"/>
            <a:ext cx="8229600" cy="4534430"/>
          </a:xfrm>
        </p:spPr>
        <p:txBody>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410758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48680"/>
            <a:ext cx="8229600" cy="50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AU"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70" r:id="rId3"/>
    <p:sldLayoutId id="2147484071" r:id="rId4"/>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rgbClr val="3B229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Bodoni MT" pitchFamily="18"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Blip>
          <a:blip r:embed="rId6"/>
        </a:buBlip>
        <a:defRPr sz="1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q.edu.au/ohs/?page=23174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mailto:deon.knight@uq.edu.a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pl.app.uq.edu.au/content/2.10.04-staff-responsibilities-occupational-health-and-safe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pl.app.uq.edu.au/content/2.-workplace-health-and-safe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uq.edu.au/oh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www.riskcloud.net/prod/?ccode=64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riskcloud.net/prod/?ccode=64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mtClean="0"/>
              <a:t>OHS</a:t>
            </a:r>
            <a:endParaRPr lang="en-AU" dirty="0"/>
          </a:p>
        </p:txBody>
      </p:sp>
      <p:sp>
        <p:nvSpPr>
          <p:cNvPr id="3" name="Subtitle 2"/>
          <p:cNvSpPr>
            <a:spLocks noGrp="1"/>
          </p:cNvSpPr>
          <p:nvPr>
            <p:ph type="subTitle" idx="1"/>
          </p:nvPr>
        </p:nvSpPr>
        <p:spPr/>
        <p:txBody>
          <a:bodyPr/>
          <a:lstStyle/>
          <a:p>
            <a:r>
              <a:rPr lang="en-AU" smtClean="0"/>
              <a:t>Induction for RHD Students</a:t>
            </a:r>
            <a:endParaRPr lang="en-AU" dirty="0"/>
          </a:p>
        </p:txBody>
      </p:sp>
    </p:spTree>
    <p:extLst>
      <p:ext uri="{BB962C8B-B14F-4D97-AF65-F5344CB8AC3E}">
        <p14:creationId xmlns:p14="http://schemas.microsoft.com/office/powerpoint/2010/main" val="95069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CHEMWATCH FFX</a:t>
            </a:r>
          </a:p>
        </p:txBody>
      </p:sp>
      <p:sp>
        <p:nvSpPr>
          <p:cNvPr id="3" name="Content Placeholder 2"/>
          <p:cNvSpPr>
            <a:spLocks noGrp="1"/>
          </p:cNvSpPr>
          <p:nvPr>
            <p:ph idx="1"/>
          </p:nvPr>
        </p:nvSpPr>
        <p:spPr/>
        <p:txBody>
          <a:bodyPr/>
          <a:lstStyle/>
          <a:p>
            <a:r>
              <a:rPr lang="en-AU" sz="2000" dirty="0">
                <a:hlinkClick r:id="rId3"/>
              </a:rPr>
              <a:t>http://www.uq.edu.au/ohs/?</a:t>
            </a:r>
            <a:r>
              <a:rPr lang="en-AU" sz="2000" dirty="0" smtClean="0">
                <a:hlinkClick r:id="rId3"/>
              </a:rPr>
              <a:t>page=231749</a:t>
            </a:r>
            <a:endParaRPr lang="en-AU" sz="2000" dirty="0" smtClean="0"/>
          </a:p>
          <a:p>
            <a:endParaRPr lang="en-AU" dirty="0" smtClean="0"/>
          </a:p>
          <a:p>
            <a:endParaRPr lang="en-AU"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84" y="1982414"/>
            <a:ext cx="7793409" cy="483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97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EMERGENCY</a:t>
            </a:r>
            <a:endParaRPr lang="en-AU" dirty="0"/>
          </a:p>
        </p:txBody>
      </p:sp>
      <p:sp>
        <p:nvSpPr>
          <p:cNvPr id="3" name="Content Placeholder 2"/>
          <p:cNvSpPr>
            <a:spLocks noGrp="1"/>
          </p:cNvSpPr>
          <p:nvPr>
            <p:ph idx="1"/>
          </p:nvPr>
        </p:nvSpPr>
        <p:spPr/>
        <p:txBody>
          <a:bodyPr/>
          <a:lstStyle/>
          <a:p>
            <a:r>
              <a:rPr lang="en-AU" smtClean="0"/>
              <a:t>Locate in your work area: </a:t>
            </a:r>
          </a:p>
          <a:p>
            <a:pPr lvl="2"/>
            <a:r>
              <a:rPr lang="en-AU" smtClean="0"/>
              <a:t>First aid cabinets </a:t>
            </a:r>
          </a:p>
          <a:p>
            <a:pPr lvl="2"/>
            <a:r>
              <a:rPr lang="en-AU" smtClean="0"/>
              <a:t>Fire extinguishers</a:t>
            </a:r>
          </a:p>
          <a:p>
            <a:pPr lvl="2"/>
            <a:r>
              <a:rPr lang="en-AU" smtClean="0"/>
              <a:t>Break glass alarms</a:t>
            </a:r>
          </a:p>
          <a:p>
            <a:pPr lvl="2"/>
            <a:r>
              <a:rPr lang="en-AU" smtClean="0"/>
              <a:t>Emergency evacuation diagrams</a:t>
            </a:r>
          </a:p>
          <a:p>
            <a:pPr lvl="2"/>
            <a:r>
              <a:rPr lang="en-AU" smtClean="0"/>
              <a:t>Egress routes and exits</a:t>
            </a:r>
          </a:p>
          <a:p>
            <a:pPr lvl="2"/>
            <a:r>
              <a:rPr lang="en-AU" smtClean="0"/>
              <a:t>Emergency assembly areas</a:t>
            </a:r>
          </a:p>
          <a:p>
            <a:endParaRPr lang="en-AU" dirty="0"/>
          </a:p>
        </p:txBody>
      </p:sp>
      <p:pic>
        <p:nvPicPr>
          <p:cNvPr id="4" name="Picture 3" descr="S:\Health at UQ-OHS\SOM\INDUCTION\Induction Images\First Aid Kit.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57" t="7415" r="17061" b="10423"/>
          <a:stretch/>
        </p:blipFill>
        <p:spPr bwMode="auto">
          <a:xfrm>
            <a:off x="457200" y="4055542"/>
            <a:ext cx="1767644" cy="2187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721622"/>
            <a:ext cx="16954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127" y="4509120"/>
            <a:ext cx="16764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511885"/>
            <a:ext cx="148113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811" y="3858420"/>
            <a:ext cx="4025900" cy="2743200"/>
          </a:xfrm>
          <a:prstGeom prst="rect">
            <a:avLst/>
          </a:prstGeom>
        </p:spPr>
      </p:pic>
    </p:spTree>
    <p:extLst>
      <p:ext uri="{BB962C8B-B14F-4D97-AF65-F5344CB8AC3E}">
        <p14:creationId xmlns:p14="http://schemas.microsoft.com/office/powerpoint/2010/main" val="4075844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FIRE EMERGENCY</a:t>
            </a:r>
            <a:endParaRPr lang="en-AU" dirty="0"/>
          </a:p>
        </p:txBody>
      </p:sp>
      <p:sp>
        <p:nvSpPr>
          <p:cNvPr id="3" name="Content Placeholder 2"/>
          <p:cNvSpPr>
            <a:spLocks noGrp="1"/>
          </p:cNvSpPr>
          <p:nvPr>
            <p:ph idx="1"/>
          </p:nvPr>
        </p:nvSpPr>
        <p:spPr/>
        <p:txBody>
          <a:bodyPr/>
          <a:lstStyle/>
          <a:p>
            <a:r>
              <a:rPr lang="en-AU" dirty="0" smtClean="0"/>
              <a:t>R.A.C.E. </a:t>
            </a:r>
          </a:p>
          <a:p>
            <a:pPr lvl="1"/>
            <a:r>
              <a:rPr lang="en-AU" dirty="0" smtClean="0"/>
              <a:t>Remove people from immediate danger</a:t>
            </a:r>
          </a:p>
          <a:p>
            <a:pPr lvl="1"/>
            <a:endParaRPr lang="en-AU" dirty="0" smtClean="0"/>
          </a:p>
          <a:p>
            <a:pPr lvl="1"/>
            <a:r>
              <a:rPr lang="en-AU" dirty="0" smtClean="0"/>
              <a:t>Activate manual fire alarms (break glass) </a:t>
            </a:r>
          </a:p>
          <a:p>
            <a:pPr marL="914400" lvl="2" indent="0">
              <a:buNone/>
            </a:pPr>
            <a:r>
              <a:rPr lang="en-AU" dirty="0" smtClean="0"/>
              <a:t>Call the emergency number for your area:</a:t>
            </a:r>
          </a:p>
          <a:p>
            <a:pPr lvl="2"/>
            <a:r>
              <a:rPr lang="en-AU" dirty="0" smtClean="0"/>
              <a:t>UQ 3365 3333</a:t>
            </a:r>
          </a:p>
          <a:p>
            <a:pPr lvl="2"/>
            <a:r>
              <a:rPr lang="en-AU" dirty="0" smtClean="0"/>
              <a:t>PAH 3176 6666</a:t>
            </a:r>
          </a:p>
          <a:p>
            <a:pPr lvl="2"/>
            <a:r>
              <a:rPr lang="en-AU" dirty="0" smtClean="0"/>
              <a:t>RBH 000 or 3646 5188</a:t>
            </a:r>
          </a:p>
          <a:p>
            <a:pPr lvl="2"/>
            <a:r>
              <a:rPr lang="en-AU" dirty="0" smtClean="0"/>
              <a:t>External sites 000</a:t>
            </a:r>
          </a:p>
          <a:p>
            <a:pPr lvl="2"/>
            <a:r>
              <a:rPr lang="en-AU" dirty="0" smtClean="0"/>
              <a:t>and alert nearby staff  </a:t>
            </a:r>
          </a:p>
          <a:p>
            <a:pPr lvl="1"/>
            <a:r>
              <a:rPr lang="en-AU" dirty="0" smtClean="0"/>
              <a:t>Confine fire or smoke, but don’t close windows that have opened</a:t>
            </a:r>
          </a:p>
          <a:p>
            <a:pPr lvl="1"/>
            <a:endParaRPr lang="en-AU" dirty="0" smtClean="0"/>
          </a:p>
          <a:p>
            <a:pPr lvl="1"/>
            <a:r>
              <a:rPr lang="en-AU" dirty="0" smtClean="0"/>
              <a:t>Extinguish if safe to do so, if not prepare to Evacuate</a:t>
            </a:r>
            <a:endParaRPr lang="en-AU"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011" y="1600200"/>
            <a:ext cx="2828789" cy="19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2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EVACUATION</a:t>
            </a:r>
          </a:p>
        </p:txBody>
      </p:sp>
      <p:sp>
        <p:nvSpPr>
          <p:cNvPr id="3" name="Content Placeholder 2"/>
          <p:cNvSpPr>
            <a:spLocks noGrp="1"/>
          </p:cNvSpPr>
          <p:nvPr>
            <p:ph idx="1"/>
          </p:nvPr>
        </p:nvSpPr>
        <p:spPr/>
        <p:txBody>
          <a:bodyPr>
            <a:normAutofit/>
          </a:bodyPr>
          <a:lstStyle/>
          <a:p>
            <a:r>
              <a:rPr lang="en-AU" dirty="0"/>
              <a:t>Warning or Alert Alarm (</a:t>
            </a:r>
            <a:r>
              <a:rPr lang="en-AU" dirty="0" err="1"/>
              <a:t>blat</a:t>
            </a:r>
            <a:r>
              <a:rPr lang="en-AU" dirty="0"/>
              <a:t>, </a:t>
            </a:r>
            <a:r>
              <a:rPr lang="en-AU" dirty="0" err="1"/>
              <a:t>blat</a:t>
            </a:r>
            <a:r>
              <a:rPr lang="en-AU" dirty="0"/>
              <a:t>, </a:t>
            </a:r>
            <a:r>
              <a:rPr lang="en-AU" dirty="0" err="1"/>
              <a:t>blat</a:t>
            </a:r>
            <a:r>
              <a:rPr lang="en-AU" dirty="0"/>
              <a:t>)</a:t>
            </a:r>
          </a:p>
          <a:p>
            <a:pPr lvl="1"/>
            <a:r>
              <a:rPr lang="en-AU" dirty="0"/>
              <a:t>Check your area for fire, smoke, etc.</a:t>
            </a:r>
          </a:p>
          <a:p>
            <a:pPr lvl="1"/>
            <a:r>
              <a:rPr lang="en-AU" dirty="0"/>
              <a:t>Prepare to evacuate</a:t>
            </a:r>
          </a:p>
          <a:p>
            <a:pPr lvl="1"/>
            <a:r>
              <a:rPr lang="en-AU" dirty="0"/>
              <a:t>Take valuables and keys </a:t>
            </a:r>
          </a:p>
          <a:p>
            <a:endParaRPr lang="en-AU" dirty="0"/>
          </a:p>
          <a:p>
            <a:endParaRPr lang="en-AU" dirty="0"/>
          </a:p>
          <a:p>
            <a:r>
              <a:rPr lang="en-AU" dirty="0"/>
              <a:t>Evacuation Alarm (</a:t>
            </a:r>
            <a:r>
              <a:rPr lang="en-AU" dirty="0" err="1"/>
              <a:t>woop</a:t>
            </a:r>
            <a:r>
              <a:rPr lang="en-AU" dirty="0"/>
              <a:t>, </a:t>
            </a:r>
            <a:r>
              <a:rPr lang="en-AU" dirty="0" err="1"/>
              <a:t>woop</a:t>
            </a:r>
            <a:r>
              <a:rPr lang="en-AU" dirty="0"/>
              <a:t>)</a:t>
            </a:r>
          </a:p>
          <a:p>
            <a:pPr lvl="1"/>
            <a:r>
              <a:rPr lang="en-AU" dirty="0"/>
              <a:t>Assist disabled or persons with special needs to the fire stairs</a:t>
            </a:r>
          </a:p>
          <a:p>
            <a:pPr lvl="1"/>
            <a:r>
              <a:rPr lang="en-AU" dirty="0"/>
              <a:t> Exit building by nearest exit, follow wardens instructions</a:t>
            </a:r>
          </a:p>
          <a:p>
            <a:pPr lvl="1"/>
            <a:r>
              <a:rPr lang="en-AU" dirty="0"/>
              <a:t> Do not use the lift</a:t>
            </a:r>
          </a:p>
          <a:p>
            <a:pPr lvl="1"/>
            <a:r>
              <a:rPr lang="en-AU" dirty="0"/>
              <a:t> Assemble in your designated assembly area.</a:t>
            </a:r>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696" y="1124744"/>
            <a:ext cx="2870104" cy="2834228"/>
          </a:xfrm>
          <a:prstGeom prst="rect">
            <a:avLst/>
          </a:prstGeom>
        </p:spPr>
      </p:pic>
    </p:spTree>
    <p:extLst>
      <p:ext uri="{BB962C8B-B14F-4D97-AF65-F5344CB8AC3E}">
        <p14:creationId xmlns:p14="http://schemas.microsoft.com/office/powerpoint/2010/main" val="3844160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MEDICAL ATTENTION</a:t>
            </a:r>
            <a:endParaRPr lang="en-AU" dirty="0"/>
          </a:p>
        </p:txBody>
      </p:sp>
      <p:sp>
        <p:nvSpPr>
          <p:cNvPr id="3" name="Content Placeholder 2"/>
          <p:cNvSpPr>
            <a:spLocks noGrp="1"/>
          </p:cNvSpPr>
          <p:nvPr>
            <p:ph idx="1"/>
          </p:nvPr>
        </p:nvSpPr>
        <p:spPr/>
        <p:txBody>
          <a:bodyPr/>
          <a:lstStyle/>
          <a:p>
            <a:r>
              <a:rPr lang="en-AU" smtClean="0"/>
              <a:t>Local First Aid Officer/Volunteer</a:t>
            </a:r>
          </a:p>
          <a:p>
            <a:r>
              <a:rPr lang="en-AU" smtClean="0"/>
              <a:t>St Lucia Medical Centre (Dr Tony Arklay)</a:t>
            </a:r>
          </a:p>
          <a:p>
            <a:pPr lvl="1"/>
            <a:r>
              <a:rPr lang="en-AU" smtClean="0"/>
              <a:t>healthservice@uq.edu.au </a:t>
            </a:r>
          </a:p>
          <a:p>
            <a:pPr lvl="1"/>
            <a:r>
              <a:rPr lang="en-AU" smtClean="0"/>
              <a:t>+61 (7) 3365 6210</a:t>
            </a:r>
          </a:p>
          <a:p>
            <a:r>
              <a:rPr lang="en-AU" smtClean="0"/>
              <a:t>UQ Healthcare Super Clinic at PACE</a:t>
            </a:r>
          </a:p>
          <a:p>
            <a:pPr lvl="1"/>
            <a:r>
              <a:rPr lang="en-AU" smtClean="0"/>
              <a:t>+61 (7) 3346 1122 </a:t>
            </a:r>
          </a:p>
          <a:p>
            <a:r>
              <a:rPr lang="en-AU" smtClean="0"/>
              <a:t>Hospital Emergency Department</a:t>
            </a:r>
          </a:p>
          <a:p>
            <a:r>
              <a:rPr lang="en-AU" smtClean="0"/>
              <a:t>Local GP</a:t>
            </a:r>
          </a:p>
          <a:p>
            <a:pPr lvl="2"/>
            <a:endParaRPr lang="en-AU" smtClean="0"/>
          </a:p>
          <a:p>
            <a:r>
              <a:rPr lang="en-AU" smtClean="0"/>
              <a:t>Ensure you submit one incident report for UQ and another for the teaching partner (e.g., Queensland Health) if required.</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124743"/>
            <a:ext cx="2016224" cy="3299277"/>
          </a:xfrm>
          <a:prstGeom prst="rect">
            <a:avLst/>
          </a:prstGeom>
        </p:spPr>
      </p:pic>
    </p:spTree>
    <p:extLst>
      <p:ext uri="{BB962C8B-B14F-4D97-AF65-F5344CB8AC3E}">
        <p14:creationId xmlns:p14="http://schemas.microsoft.com/office/powerpoint/2010/main" val="1462945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CONTAMINATED SHARPS</a:t>
            </a:r>
            <a:endParaRPr lang="en-AU"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9301" y="1124744"/>
            <a:ext cx="5425396" cy="5689873"/>
          </a:xfrm>
        </p:spPr>
      </p:pic>
    </p:spTree>
    <p:extLst>
      <p:ext uri="{BB962C8B-B14F-4D97-AF65-F5344CB8AC3E}">
        <p14:creationId xmlns:p14="http://schemas.microsoft.com/office/powerpoint/2010/main" val="25474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SHARPS</a:t>
            </a:r>
            <a:endParaRPr lang="en-AU" dirty="0"/>
          </a:p>
        </p:txBody>
      </p:sp>
      <p:sp>
        <p:nvSpPr>
          <p:cNvPr id="3" name="Content Placeholder 2"/>
          <p:cNvSpPr>
            <a:spLocks noGrp="1"/>
          </p:cNvSpPr>
          <p:nvPr>
            <p:ph idx="1"/>
          </p:nvPr>
        </p:nvSpPr>
        <p:spPr/>
        <p:txBody>
          <a:bodyPr/>
          <a:lstStyle/>
          <a:p>
            <a:r>
              <a:rPr lang="en-AU" dirty="0" smtClean="0"/>
              <a:t>Sharps such as </a:t>
            </a:r>
          </a:p>
          <a:p>
            <a:pPr lvl="1"/>
            <a:r>
              <a:rPr lang="en-AU" dirty="0" smtClean="0"/>
              <a:t>needles</a:t>
            </a:r>
          </a:p>
          <a:p>
            <a:pPr lvl="1"/>
            <a:r>
              <a:rPr lang="en-AU" dirty="0" smtClean="0"/>
              <a:t>blades</a:t>
            </a:r>
          </a:p>
          <a:p>
            <a:pPr lvl="1"/>
            <a:r>
              <a:rPr lang="en-AU" dirty="0" smtClean="0"/>
              <a:t>syringes</a:t>
            </a:r>
          </a:p>
          <a:p>
            <a:pPr lvl="1"/>
            <a:r>
              <a:rPr lang="en-AU" dirty="0" smtClean="0"/>
              <a:t>Glass pipettes </a:t>
            </a:r>
          </a:p>
          <a:p>
            <a:r>
              <a:rPr lang="en-AU" dirty="0" smtClean="0"/>
              <a:t>must be discarded into a sharps container</a:t>
            </a:r>
          </a:p>
          <a:p>
            <a:endParaRPr lang="en-AU" dirty="0" smtClean="0"/>
          </a:p>
          <a:p>
            <a:r>
              <a:rPr lang="en-AU" dirty="0" smtClean="0"/>
              <a:t>Scalpel blades should be removed &amp; disposed of via a no-touch remover such as a </a:t>
            </a:r>
            <a:r>
              <a:rPr lang="en-AU" dirty="0" err="1" smtClean="0"/>
              <a:t>Qlicksmart</a:t>
            </a:r>
            <a:r>
              <a:rPr lang="en-AU" dirty="0" smtClean="0"/>
              <a:t> device</a:t>
            </a:r>
          </a:p>
          <a:p>
            <a:endParaRPr lang="en-AU"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24744"/>
            <a:ext cx="192664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374639"/>
            <a:ext cx="2257450" cy="22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71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CLINICAL WASTE</a:t>
            </a:r>
            <a:endParaRPr lang="en-AU" dirty="0"/>
          </a:p>
        </p:txBody>
      </p:sp>
      <p:sp>
        <p:nvSpPr>
          <p:cNvPr id="3" name="Content Placeholder 2"/>
          <p:cNvSpPr>
            <a:spLocks noGrp="1"/>
          </p:cNvSpPr>
          <p:nvPr>
            <p:ph idx="1"/>
          </p:nvPr>
        </p:nvSpPr>
        <p:spPr>
          <a:xfrm>
            <a:off x="4716016" y="1600200"/>
            <a:ext cx="3970784" cy="4525963"/>
          </a:xfrm>
        </p:spPr>
        <p:txBody>
          <a:bodyPr>
            <a:normAutofit/>
          </a:bodyPr>
          <a:lstStyle/>
          <a:p>
            <a:pPr lvl="1"/>
            <a:r>
              <a:rPr lang="en-AU" dirty="0" smtClean="0"/>
              <a:t>Yellow bins and liners</a:t>
            </a:r>
          </a:p>
          <a:p>
            <a:pPr lvl="1"/>
            <a:r>
              <a:rPr lang="en-AU" dirty="0" smtClean="0"/>
              <a:t>Waste contaminated with potentially infectious biological material.</a:t>
            </a:r>
          </a:p>
          <a:p>
            <a:pPr lvl="1"/>
            <a:r>
              <a:rPr lang="en-AU" dirty="0" smtClean="0"/>
              <a:t>Genetically modified material. </a:t>
            </a:r>
          </a:p>
          <a:p>
            <a:pPr lvl="1"/>
            <a:r>
              <a:rPr lang="en-AU" dirty="0" smtClean="0"/>
              <a:t>At UQ sites “Perceived contaminated” waste should be treated as clinical waste and must not be discarded to general waste. </a:t>
            </a:r>
          </a:p>
          <a:p>
            <a:pPr lvl="1"/>
            <a:r>
              <a:rPr lang="en-AU" dirty="0" smtClean="0"/>
              <a:t>This varies at other sites so check the local procedures.</a:t>
            </a:r>
          </a:p>
          <a:p>
            <a:pPr lvl="1"/>
            <a:r>
              <a:rPr lang="en-AU" dirty="0" smtClean="0"/>
              <a:t>NO SHARPS!</a:t>
            </a:r>
          </a:p>
          <a:p>
            <a:endParaRPr lang="en-AU" dirty="0"/>
          </a:p>
        </p:txBody>
      </p:sp>
      <p:pic>
        <p:nvPicPr>
          <p:cNvPr id="4" name="Picture 4"/>
          <p:cNvPicPr>
            <a:picLocks noChangeAspect="1" noChangeArrowheads="1"/>
          </p:cNvPicPr>
          <p:nvPr/>
        </p:nvPicPr>
        <p:blipFill>
          <a:blip r:embed="rId3" cstate="print"/>
          <a:srcRect/>
          <a:stretch>
            <a:fillRect/>
          </a:stretch>
        </p:blipFill>
        <p:spPr bwMode="auto">
          <a:xfrm>
            <a:off x="1187624" y="1417638"/>
            <a:ext cx="2287588" cy="4495800"/>
          </a:xfrm>
          <a:prstGeom prst="rect">
            <a:avLst/>
          </a:prstGeom>
          <a:noFill/>
          <a:ln w="9525">
            <a:noFill/>
            <a:miter lim="800000"/>
            <a:headEnd/>
            <a:tailEnd/>
          </a:ln>
        </p:spPr>
      </p:pic>
    </p:spTree>
    <p:extLst>
      <p:ext uri="{BB962C8B-B14F-4D97-AF65-F5344CB8AC3E}">
        <p14:creationId xmlns:p14="http://schemas.microsoft.com/office/powerpoint/2010/main" val="910328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4460" y="1253368"/>
            <a:ext cx="5592340" cy="4119847"/>
          </a:xfrm>
        </p:spPr>
      </p:pic>
      <p:sp>
        <p:nvSpPr>
          <p:cNvPr id="18" name="TextBox 17"/>
          <p:cNvSpPr txBox="1"/>
          <p:nvPr/>
        </p:nvSpPr>
        <p:spPr>
          <a:xfrm>
            <a:off x="457200" y="5373216"/>
            <a:ext cx="2637260" cy="1200329"/>
          </a:xfrm>
          <a:prstGeom prst="rect">
            <a:avLst/>
          </a:prstGeom>
          <a:noFill/>
        </p:spPr>
        <p:txBody>
          <a:bodyPr wrap="none" rtlCol="0">
            <a:spAutoFit/>
          </a:bodyPr>
          <a:lstStyle/>
          <a:p>
            <a:r>
              <a:rPr lang="en-AU" dirty="0" smtClean="0">
                <a:solidFill>
                  <a:schemeClr val="bg1"/>
                </a:solidFill>
                <a:effectLst>
                  <a:outerShdw blurRad="38100" dist="38100" dir="2700000" algn="tl">
                    <a:srgbClr val="000000">
                      <a:alpha val="43137"/>
                    </a:srgbClr>
                  </a:outerShdw>
                </a:effectLst>
              </a:rPr>
              <a:t>Deon Knight</a:t>
            </a:r>
          </a:p>
          <a:p>
            <a:r>
              <a:rPr lang="en-AU" dirty="0" smtClean="0">
                <a:solidFill>
                  <a:schemeClr val="bg1"/>
                </a:solidFill>
                <a:effectLst>
                  <a:outerShdw blurRad="38100" dist="38100" dir="2700000" algn="tl">
                    <a:srgbClr val="000000">
                      <a:alpha val="43137"/>
                    </a:srgbClr>
                  </a:outerShdw>
                </a:effectLst>
              </a:rPr>
              <a:t>OHS Manager</a:t>
            </a:r>
          </a:p>
          <a:p>
            <a:r>
              <a:rPr lang="en-AU" dirty="0">
                <a:solidFill>
                  <a:schemeClr val="bg1"/>
                </a:solidFill>
                <a:effectLst>
                  <a:outerShdw blurRad="38100" dist="38100" dir="2700000" algn="tl">
                    <a:srgbClr val="000000">
                      <a:alpha val="43137"/>
                    </a:srgbClr>
                  </a:outerShdw>
                </a:effectLst>
                <a:hlinkClick r:id="rId4"/>
              </a:rPr>
              <a:t>d</a:t>
            </a:r>
            <a:r>
              <a:rPr lang="en-AU" dirty="0" smtClean="0">
                <a:solidFill>
                  <a:schemeClr val="bg1"/>
                </a:solidFill>
                <a:effectLst>
                  <a:outerShdw blurRad="38100" dist="38100" dir="2700000" algn="tl">
                    <a:srgbClr val="000000">
                      <a:alpha val="43137"/>
                    </a:srgbClr>
                  </a:outerShdw>
                </a:effectLst>
                <a:hlinkClick r:id="rId4"/>
              </a:rPr>
              <a:t>eon.knight@uq.edu.au</a:t>
            </a:r>
            <a:endParaRPr lang="en-AU" dirty="0" smtClean="0">
              <a:solidFill>
                <a:schemeClr val="bg1"/>
              </a:solidFill>
              <a:effectLst>
                <a:outerShdw blurRad="38100" dist="38100" dir="2700000" algn="tl">
                  <a:srgbClr val="000000">
                    <a:alpha val="43137"/>
                  </a:srgbClr>
                </a:outerShdw>
              </a:effectLst>
            </a:endParaRPr>
          </a:p>
          <a:p>
            <a:r>
              <a:rPr lang="en-AU" dirty="0" smtClean="0">
                <a:solidFill>
                  <a:schemeClr val="bg1"/>
                </a:solidFill>
                <a:effectLst>
                  <a:outerShdw blurRad="38100" dist="38100" dir="2700000" algn="tl">
                    <a:srgbClr val="000000">
                      <a:alpha val="43137"/>
                    </a:srgbClr>
                  </a:outerShdw>
                </a:effectLst>
              </a:rPr>
              <a:t>0419524362</a:t>
            </a:r>
            <a:endParaRPr lang="en-AU"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050" y="1592263"/>
            <a:ext cx="4533900" cy="4533900"/>
          </a:xfrm>
        </p:spPr>
      </p:pic>
    </p:spTree>
    <p:extLst>
      <p:ext uri="{BB962C8B-B14F-4D97-AF65-F5344CB8AC3E}">
        <p14:creationId xmlns:p14="http://schemas.microsoft.com/office/powerpoint/2010/main" val="9077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Faculty of Medicine OHS Contacts</a:t>
            </a:r>
            <a:endParaRPr lang="en-AU" dirty="0"/>
          </a:p>
        </p:txBody>
      </p:sp>
      <p:sp>
        <p:nvSpPr>
          <p:cNvPr id="14" name="Content Placeholder 13"/>
          <p:cNvSpPr>
            <a:spLocks noGrp="1"/>
          </p:cNvSpPr>
          <p:nvPr>
            <p:ph idx="1"/>
          </p:nvPr>
        </p:nvSpPr>
        <p:spPr/>
        <p:txBody>
          <a:bodyPr/>
          <a:lstStyle/>
          <a:p>
            <a:endParaRPr lang="en-AU" smtClean="0"/>
          </a:p>
          <a:p>
            <a:endParaRPr lang="en-AU" smtClean="0"/>
          </a:p>
          <a:p>
            <a:endParaRPr lang="en-AU" smtClean="0"/>
          </a:p>
          <a:p>
            <a:endParaRPr lang="en-AU" smtClean="0"/>
          </a:p>
          <a:p>
            <a:endParaRPr lang="en-AU" smtClean="0"/>
          </a:p>
          <a:p>
            <a:endParaRPr lang="en-AU" smtClean="0"/>
          </a:p>
          <a:p>
            <a:endParaRPr lang="en-AU" smtClean="0"/>
          </a:p>
          <a:p>
            <a:endParaRPr lang="en-AU" smtClean="0"/>
          </a:p>
          <a:p>
            <a:endParaRPr lang="en-AU" dirty="0"/>
          </a:p>
        </p:txBody>
      </p:sp>
      <p:graphicFrame>
        <p:nvGraphicFramePr>
          <p:cNvPr id="17" name="Diagram 16"/>
          <p:cNvGraphicFramePr/>
          <p:nvPr>
            <p:extLst>
              <p:ext uri="{D42A27DB-BD31-4B8C-83A1-F6EECF244321}">
                <p14:modId xmlns:p14="http://schemas.microsoft.com/office/powerpoint/2010/main" val="368522344"/>
              </p:ext>
            </p:extLst>
          </p:nvPr>
        </p:nvGraphicFramePr>
        <p:xfrm>
          <a:off x="457200" y="1268760"/>
          <a:ext cx="8229599"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79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LEGISLATION &amp; CODES</a:t>
            </a:r>
            <a:endParaRPr lang="en-US" dirty="0"/>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0950632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319834" y="6061507"/>
            <a:ext cx="8229600" cy="745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OHS RESPONSIBILITIES</a:t>
            </a:r>
            <a:endParaRPr lang="en-AU" dirty="0"/>
          </a:p>
        </p:txBody>
      </p:sp>
      <p:sp>
        <p:nvSpPr>
          <p:cNvPr id="3" name="Content Placeholder 2"/>
          <p:cNvSpPr>
            <a:spLocks noGrp="1"/>
          </p:cNvSpPr>
          <p:nvPr>
            <p:ph idx="1"/>
          </p:nvPr>
        </p:nvSpPr>
        <p:spPr/>
        <p:txBody>
          <a:bodyPr/>
          <a:lstStyle/>
          <a:p>
            <a:r>
              <a:rPr lang="en-AU" dirty="0" smtClean="0">
                <a:hlinkClick r:id="rId3"/>
              </a:rPr>
              <a:t>https://ppl.app.uq.edu.au/content/2.10.04-staff-responsibilities-occupational-health-and-safety</a:t>
            </a:r>
            <a:endParaRPr lang="en-AU" dirty="0" smtClean="0"/>
          </a:p>
          <a:p>
            <a:endParaRPr lang="en-AU" dirty="0" smtClean="0"/>
          </a:p>
          <a:p>
            <a:pPr lvl="1"/>
            <a:r>
              <a:rPr lang="en-AU" dirty="0" smtClean="0"/>
              <a:t>Comply with safe working procedures</a:t>
            </a:r>
          </a:p>
          <a:p>
            <a:pPr lvl="1"/>
            <a:endParaRPr lang="en-AU" dirty="0" smtClean="0"/>
          </a:p>
          <a:p>
            <a:pPr lvl="1"/>
            <a:r>
              <a:rPr lang="en-AU" dirty="0" smtClean="0"/>
              <a:t>Use of appropriate personal protective equipment and safety systems</a:t>
            </a:r>
          </a:p>
          <a:p>
            <a:pPr lvl="1"/>
            <a:endParaRPr lang="en-AU" dirty="0" smtClean="0"/>
          </a:p>
          <a:p>
            <a:pPr lvl="1"/>
            <a:r>
              <a:rPr lang="en-AU" dirty="0" smtClean="0"/>
              <a:t>Assist with the preparation of risk assessments</a:t>
            </a:r>
          </a:p>
          <a:p>
            <a:pPr lvl="1"/>
            <a:endParaRPr lang="en-AU" dirty="0" smtClean="0"/>
          </a:p>
          <a:p>
            <a:pPr lvl="1"/>
            <a:r>
              <a:rPr lang="en-AU" dirty="0" smtClean="0"/>
              <a:t>Report </a:t>
            </a:r>
            <a:r>
              <a:rPr lang="en-AU" dirty="0" smtClean="0"/>
              <a:t>OH&amp;S Issues</a:t>
            </a:r>
            <a:endParaRPr lang="en-AU" dirty="0" smtClean="0"/>
          </a:p>
          <a:p>
            <a:endParaRPr lang="en-AU"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606" y="4525344"/>
            <a:ext cx="4742858" cy="20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9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MAXIMUM PENALTIES</a:t>
            </a:r>
            <a:endParaRPr lang="en-AU" dirty="0"/>
          </a:p>
        </p:txBody>
      </p:sp>
      <p:sp>
        <p:nvSpPr>
          <p:cNvPr id="3" name="Content Placeholder 2"/>
          <p:cNvSpPr>
            <a:spLocks noGrp="1"/>
          </p:cNvSpPr>
          <p:nvPr>
            <p:ph idx="1"/>
          </p:nvPr>
        </p:nvSpPr>
        <p:spPr/>
        <p:txBody>
          <a:bodyPr/>
          <a:lstStyle/>
          <a:p>
            <a:r>
              <a:rPr lang="en-AU" dirty="0" smtClean="0"/>
              <a:t>Three categories of offences:</a:t>
            </a:r>
          </a:p>
          <a:p>
            <a:pPr lvl="1"/>
            <a:endParaRPr lang="en-AU" dirty="0" smtClean="0"/>
          </a:p>
          <a:p>
            <a:pPr lvl="1"/>
            <a:endParaRPr lang="en-AU" dirty="0" smtClean="0"/>
          </a:p>
          <a:p>
            <a:pPr lvl="1"/>
            <a:r>
              <a:rPr lang="en-AU" dirty="0" smtClean="0"/>
              <a:t>Category 1: recklessly expose a person to </a:t>
            </a:r>
          </a:p>
          <a:p>
            <a:pPr marL="457200" lvl="1" indent="0">
              <a:buNone/>
            </a:pPr>
            <a:r>
              <a:rPr lang="en-AU" dirty="0"/>
              <a:t> </a:t>
            </a:r>
            <a:r>
              <a:rPr lang="en-AU" dirty="0" smtClean="0"/>
              <a:t>    risk of death or serious injury or illness</a:t>
            </a:r>
          </a:p>
          <a:p>
            <a:pPr lvl="2"/>
            <a:r>
              <a:rPr lang="en-AU" dirty="0" smtClean="0"/>
              <a:t>30000 PU corporation, 6000 PU officers, 3000 PU workers or</a:t>
            </a:r>
          </a:p>
          <a:p>
            <a:pPr lvl="2"/>
            <a:r>
              <a:rPr lang="en-AU" dirty="0" smtClean="0"/>
              <a:t>5 years imprisonment</a:t>
            </a:r>
          </a:p>
          <a:p>
            <a:pPr lvl="1"/>
            <a:endParaRPr lang="en-AU" dirty="0" smtClean="0"/>
          </a:p>
          <a:p>
            <a:pPr lvl="1"/>
            <a:r>
              <a:rPr lang="en-AU" dirty="0" smtClean="0"/>
              <a:t>Category 2: expose a person to risk of death or serious injury or illness (without recklessness)</a:t>
            </a:r>
          </a:p>
          <a:p>
            <a:pPr lvl="2"/>
            <a:r>
              <a:rPr lang="en-AU" dirty="0" smtClean="0"/>
              <a:t>15000 PU corporations, 3000 PU officers, 1500 PU workers</a:t>
            </a:r>
          </a:p>
          <a:p>
            <a:pPr lvl="1"/>
            <a:endParaRPr lang="en-AU" dirty="0" smtClean="0"/>
          </a:p>
          <a:p>
            <a:pPr lvl="1"/>
            <a:r>
              <a:rPr lang="en-AU" dirty="0" smtClean="0"/>
              <a:t>Category 3: fails to comply with WH&amp;S duty</a:t>
            </a:r>
          </a:p>
          <a:p>
            <a:pPr lvl="2"/>
            <a:r>
              <a:rPr lang="en-AU" dirty="0" smtClean="0"/>
              <a:t>5000 PU corporations, 1000 PU officers, 500 PU workers</a:t>
            </a: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79078"/>
            <a:ext cx="2962672" cy="2745409"/>
          </a:xfrm>
          <a:prstGeom prst="rect">
            <a:avLst/>
          </a:prstGeom>
        </p:spPr>
      </p:pic>
    </p:spTree>
    <p:extLst>
      <p:ext uri="{BB962C8B-B14F-4D97-AF65-F5344CB8AC3E}">
        <p14:creationId xmlns:p14="http://schemas.microsoft.com/office/powerpoint/2010/main" val="1043492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UQ PPL</a:t>
            </a:r>
            <a:endParaRPr lang="en-AU" dirty="0"/>
          </a:p>
        </p:txBody>
      </p:sp>
      <p:sp>
        <p:nvSpPr>
          <p:cNvPr id="3" name="Content Placeholder 2"/>
          <p:cNvSpPr>
            <a:spLocks noGrp="1"/>
          </p:cNvSpPr>
          <p:nvPr>
            <p:ph idx="1"/>
          </p:nvPr>
        </p:nvSpPr>
        <p:spPr/>
        <p:txBody>
          <a:bodyPr/>
          <a:lstStyle/>
          <a:p>
            <a:r>
              <a:rPr lang="en-AU" smtClean="0">
                <a:hlinkClick r:id="rId3"/>
              </a:rPr>
              <a:t>https://ppl.app.uq.edu.au/content/2.-workplace-health-and-safety</a:t>
            </a:r>
            <a:endParaRPr lang="en-AU" smtClean="0"/>
          </a:p>
          <a:p>
            <a:endParaRPr lang="en-AU" smtClean="0"/>
          </a:p>
          <a:p>
            <a:endParaRPr lang="en-AU"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903" y="1961671"/>
            <a:ext cx="6378193" cy="487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35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UQ OHS DIVISION</a:t>
            </a:r>
            <a:endParaRPr lang="en-AU" dirty="0"/>
          </a:p>
        </p:txBody>
      </p:sp>
      <p:sp>
        <p:nvSpPr>
          <p:cNvPr id="3" name="Content Placeholder 2"/>
          <p:cNvSpPr>
            <a:spLocks noGrp="1"/>
          </p:cNvSpPr>
          <p:nvPr>
            <p:ph idx="1"/>
          </p:nvPr>
        </p:nvSpPr>
        <p:spPr/>
        <p:txBody>
          <a:bodyPr/>
          <a:lstStyle/>
          <a:p>
            <a:r>
              <a:rPr lang="en-AU" smtClean="0">
                <a:hlinkClick r:id="rId3"/>
              </a:rPr>
              <a:t>http://uq.edu.au/ohs/</a:t>
            </a:r>
            <a:endParaRPr lang="en-AU" smtClean="0"/>
          </a:p>
          <a:p>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018" y="1964719"/>
            <a:ext cx="5508097" cy="4872330"/>
          </a:xfrm>
          <a:prstGeom prst="rect">
            <a:avLst/>
          </a:prstGeom>
        </p:spPr>
      </p:pic>
    </p:spTree>
    <p:extLst>
      <p:ext uri="{BB962C8B-B14F-4D97-AF65-F5344CB8AC3E}">
        <p14:creationId xmlns:p14="http://schemas.microsoft.com/office/powerpoint/2010/main" val="170440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a:t>
            </a:r>
          </a:p>
        </p:txBody>
      </p:sp>
      <p:sp>
        <p:nvSpPr>
          <p:cNvPr id="3" name="Content Placeholder 2"/>
          <p:cNvSpPr>
            <a:spLocks noGrp="1"/>
          </p:cNvSpPr>
          <p:nvPr>
            <p:ph idx="1"/>
          </p:nvPr>
        </p:nvSpPr>
        <p:spPr/>
        <p:txBody>
          <a:bodyPr/>
          <a:lstStyle/>
          <a:p>
            <a:r>
              <a:rPr lang="en-AU" dirty="0">
                <a:hlinkClick r:id="rId3"/>
              </a:rPr>
              <a:t>https://www.riskcloud.net/prod/?</a:t>
            </a:r>
            <a:r>
              <a:rPr lang="en-AU" dirty="0" smtClean="0">
                <a:hlinkClick r:id="rId3"/>
              </a:rPr>
              <a:t>ccode=642</a:t>
            </a:r>
            <a:endParaRPr lang="en-AU"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5" y="1988840"/>
            <a:ext cx="7368741" cy="4869160"/>
          </a:xfrm>
          <a:prstGeom prst="rect">
            <a:avLst/>
          </a:prstGeom>
        </p:spPr>
      </p:pic>
    </p:spTree>
    <p:extLst>
      <p:ext uri="{BB962C8B-B14F-4D97-AF65-F5344CB8AC3E}">
        <p14:creationId xmlns:p14="http://schemas.microsoft.com/office/powerpoint/2010/main" val="379504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INCIDENT REPORTING</a:t>
            </a:r>
          </a:p>
        </p:txBody>
      </p:sp>
      <p:sp>
        <p:nvSpPr>
          <p:cNvPr id="3" name="Content Placeholder 2"/>
          <p:cNvSpPr>
            <a:spLocks noGrp="1"/>
          </p:cNvSpPr>
          <p:nvPr>
            <p:ph idx="1"/>
          </p:nvPr>
        </p:nvSpPr>
        <p:spPr/>
        <p:txBody>
          <a:bodyPr/>
          <a:lstStyle/>
          <a:p>
            <a:r>
              <a:rPr lang="en-AU" sz="2000" dirty="0">
                <a:hlinkClick r:id="rId3"/>
              </a:rPr>
              <a:t>https://www.riskcloud.net/prod/?</a:t>
            </a:r>
            <a:r>
              <a:rPr lang="en-AU" sz="2000" dirty="0" smtClean="0">
                <a:hlinkClick r:id="rId3"/>
              </a:rPr>
              <a:t>ccode=642</a:t>
            </a:r>
            <a:endParaRPr lang="en-AU" sz="2000" dirty="0" smtClean="0"/>
          </a:p>
          <a:p>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181" y="1979857"/>
            <a:ext cx="5061949" cy="4825221"/>
          </a:xfrm>
          <a:prstGeom prst="rect">
            <a:avLst/>
          </a:prstGeom>
        </p:spPr>
      </p:pic>
    </p:spTree>
    <p:extLst>
      <p:ext uri="{BB962C8B-B14F-4D97-AF65-F5344CB8AC3E}">
        <p14:creationId xmlns:p14="http://schemas.microsoft.com/office/powerpoint/2010/main" val="251190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Q Powerpoint Template">
      <a:majorFont>
        <a:latin typeface="Bodoni MT"/>
        <a:ea typeface=""/>
        <a:cs typeface=""/>
      </a:majorFont>
      <a:minorFont>
        <a:latin typeface="HelveticaNeueLT Pro 45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ppt7929.tmp</Template>
  <TotalTime>9253</TotalTime>
  <Words>2694</Words>
  <Application>Microsoft Office PowerPoint</Application>
  <PresentationFormat>On-screen Show (4:3)</PresentationFormat>
  <Paragraphs>216</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MS PGothic</vt:lpstr>
      <vt:lpstr>Arial</vt:lpstr>
      <vt:lpstr>Bodoni MT</vt:lpstr>
      <vt:lpstr>Calibri</vt:lpstr>
      <vt:lpstr>HelveticaNeueLT Pro 45 Lt</vt:lpstr>
      <vt:lpstr>Office Theme</vt:lpstr>
      <vt:lpstr>OHS</vt:lpstr>
      <vt:lpstr>Faculty of Medicine OHS Contacts</vt:lpstr>
      <vt:lpstr>LEGISLATION &amp; CODES</vt:lpstr>
      <vt:lpstr>OHS RESPONSIBILITIES</vt:lpstr>
      <vt:lpstr>MAXIMUM PENALTIES</vt:lpstr>
      <vt:lpstr>UQ PPL</vt:lpstr>
      <vt:lpstr>UQ OHS DIVISION</vt:lpstr>
      <vt:lpstr>RISK MANAGEMENT</vt:lpstr>
      <vt:lpstr>INCIDENT REPORTING</vt:lpstr>
      <vt:lpstr>CHEMWATCH FFX</vt:lpstr>
      <vt:lpstr>EMERGENCY</vt:lpstr>
      <vt:lpstr>FIRE EMERGENCY</vt:lpstr>
      <vt:lpstr>EVACUATION</vt:lpstr>
      <vt:lpstr>MEDICAL ATTENTION</vt:lpstr>
      <vt:lpstr>CONTAMINATED SHARPS</vt:lpstr>
      <vt:lpstr>SHARPS</vt:lpstr>
      <vt:lpstr>CLINICAL WASTE</vt:lpstr>
      <vt:lpstr>QUESTIONS</vt:lpstr>
      <vt:lpstr>THANK YOU</vt:lpstr>
    </vt:vector>
  </TitlesOfParts>
  <Company>Publicis Communicaton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jessica.kolb</dc:creator>
  <cp:lastModifiedBy>Deon Knight</cp:lastModifiedBy>
  <cp:revision>498</cp:revision>
  <cp:lastPrinted>2012-06-03T22:45:42Z</cp:lastPrinted>
  <dcterms:created xsi:type="dcterms:W3CDTF">2011-02-08T22:44:32Z</dcterms:created>
  <dcterms:modified xsi:type="dcterms:W3CDTF">2017-08-17T01:02:53Z</dcterms:modified>
</cp:coreProperties>
</file>