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3" r:id="rId2"/>
    <p:sldId id="374" r:id="rId3"/>
    <p:sldId id="364" r:id="rId4"/>
    <p:sldId id="372" r:id="rId5"/>
    <p:sldId id="284" r:id="rId6"/>
    <p:sldId id="262" r:id="rId7"/>
    <p:sldId id="291" r:id="rId8"/>
    <p:sldId id="263" r:id="rId9"/>
    <p:sldId id="264" r:id="rId10"/>
    <p:sldId id="285" r:id="rId11"/>
    <p:sldId id="266" r:id="rId12"/>
    <p:sldId id="292" r:id="rId13"/>
    <p:sldId id="283" r:id="rId14"/>
    <p:sldId id="371" r:id="rId15"/>
    <p:sldId id="294" r:id="rId16"/>
    <p:sldId id="347" r:id="rId17"/>
    <p:sldId id="27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00D76-3C72-4CB3-9FC9-AADDB526D820}">
          <p14:sldIdLst>
            <p14:sldId id="373"/>
            <p14:sldId id="374"/>
            <p14:sldId id="364"/>
            <p14:sldId id="372"/>
          </p14:sldIdLst>
        </p14:section>
        <p14:section name="Instructions" id="{5EC75C8C-8851-4EC1-83E3-ADCB0283ABBC}">
          <p14:sldIdLst>
            <p14:sldId id="284"/>
            <p14:sldId id="262"/>
            <p14:sldId id="291"/>
            <p14:sldId id="263"/>
            <p14:sldId id="264"/>
            <p14:sldId id="285"/>
            <p14:sldId id="266"/>
            <p14:sldId id="292"/>
            <p14:sldId id="283"/>
            <p14:sldId id="371"/>
            <p14:sldId id="294"/>
            <p14:sldId id="347"/>
            <p14:sldId id="27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1CC"/>
    <a:srgbClr val="999490"/>
    <a:srgbClr val="962A8B"/>
    <a:srgbClr val="C8AE73"/>
    <a:srgbClr val="FBB800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45" autoAdjust="0"/>
  </p:normalViewPr>
  <p:slideViewPr>
    <p:cSldViewPr showGuides="1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14/05/2019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14/05/2019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CA4A0C-C5B9-45ED-9D64-B274EE980802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DFD9D-2931-49B5-A376-9D4B93C4960C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2987-6E68-47E6-931F-15CD6EAC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1891B-CDDB-4FE8-9BA2-4CC0FB67B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4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AU"/>
              <a:t>This is the first level used as body text</a:t>
            </a:r>
          </a:p>
          <a:p>
            <a:pPr lvl="1"/>
            <a:r>
              <a:rPr lang="en-AU"/>
              <a:t>This is the second level</a:t>
            </a:r>
          </a:p>
          <a:p>
            <a:pPr lvl="2"/>
            <a:r>
              <a:rPr lang="en-AU"/>
              <a:t>This is the third level</a:t>
            </a:r>
          </a:p>
          <a:p>
            <a:pPr lvl="3"/>
            <a:r>
              <a:rPr lang="en-AU"/>
              <a:t>This is the fourth level</a:t>
            </a:r>
          </a:p>
          <a:p>
            <a:pPr lvl="4"/>
            <a:r>
              <a:rPr lang="en-AU"/>
              <a:t>This is the fifth level used as a Heading 1 or Subheading in the content area</a:t>
            </a:r>
          </a:p>
          <a:p>
            <a:pPr lvl="5"/>
            <a:r>
              <a:rPr lang="en-US"/>
              <a:t>T</a:t>
            </a:r>
            <a:r>
              <a:rPr lang="en-AU"/>
              <a:t>his is the sixth and final level used as Heading 2 in the content area</a:t>
            </a:r>
          </a:p>
          <a:p>
            <a:pPr lvl="0"/>
            <a:endParaRPr lang="en-AU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AU"/>
              <a:t>This is the first level used as body text</a:t>
            </a:r>
          </a:p>
          <a:p>
            <a:pPr marL="360363" lvl="1" indent="-360363">
              <a:buFont typeface="+mj-lt"/>
              <a:buAutoNum type="arabicPeriod"/>
            </a:pPr>
            <a:r>
              <a:rPr lang="en-AU"/>
              <a:t>This is the preferred numbering hierarchy. 1cm indents.</a:t>
            </a:r>
          </a:p>
          <a:p>
            <a:pPr marL="717550" lvl="2" indent="-357188">
              <a:buClrTx/>
              <a:buFont typeface="+mj-lt"/>
              <a:buAutoNum type="alphaLcPeriod"/>
            </a:pPr>
            <a:r>
              <a:rPr lang="en-AU"/>
              <a:t>This is the third level</a:t>
            </a:r>
          </a:p>
          <a:p>
            <a:pPr marL="1076325" lvl="3" indent="-358775">
              <a:buFont typeface="+mj-lt"/>
              <a:buAutoNum type="romanLcPeriod"/>
            </a:pPr>
            <a:r>
              <a:rPr lang="en-AU"/>
              <a:t>This is the fourth level</a:t>
            </a:r>
          </a:p>
          <a:p>
            <a:endParaRPr lang="en-AU"/>
          </a:p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CC155B-D2A9-4E81-9BE5-D483048AA1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8568" y="6519171"/>
            <a:ext cx="288032" cy="240219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28F553E-43CF-4D70-BD59-6FD60B56B4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19668" y="6519171"/>
            <a:ext cx="3360109" cy="240219"/>
          </a:xfrm>
        </p:spPr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434787-3807-4363-BA59-793E85F1472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Text levels and content areas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5E8C51-F64D-4F64-9FC7-5BEA80B6F7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6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4"/>
            <a:r>
              <a:rPr lang="en-AU" dirty="0"/>
              <a:t>(except different dimensions, e.g.4:3 to 16:9, see next slide)</a:t>
            </a:r>
          </a:p>
          <a:p>
            <a:r>
              <a:rPr lang="en-AU" dirty="0"/>
              <a:t>You can easily insert and re-format slides from existing presentations.</a:t>
            </a:r>
          </a:p>
          <a:p>
            <a:pPr lvl="1"/>
            <a:r>
              <a:rPr lang="en-AU" dirty="0"/>
              <a:t>Select the slides in the existing presentation via the slide thumbnails panel to the left of the program</a:t>
            </a:r>
          </a:p>
          <a:p>
            <a:pPr lvl="1"/>
            <a:r>
              <a:rPr lang="en-AU" dirty="0"/>
              <a:t>Copy, then paste into the template presentation slide thumbnails panel</a:t>
            </a:r>
          </a:p>
          <a:p>
            <a:pPr lvl="1"/>
            <a:r>
              <a:rPr lang="en-AU" dirty="0"/>
              <a:t>Choose the </a:t>
            </a:r>
            <a:r>
              <a:rPr lang="en-AU" b="1" dirty="0">
                <a:solidFill>
                  <a:schemeClr val="accent3"/>
                </a:solidFill>
              </a:rPr>
              <a:t>‘Layout’ </a:t>
            </a:r>
            <a:r>
              <a:rPr lang="en-AU" dirty="0"/>
              <a:t>for each slide as appropriate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/>
              <a:t>Make sure to select the Slides once more and choose </a:t>
            </a:r>
            <a:r>
              <a:rPr lang="en-AU" b="1" dirty="0">
                <a:solidFill>
                  <a:schemeClr val="accent2"/>
                </a:solidFill>
              </a:rPr>
              <a:t>‘Reset’</a:t>
            </a:r>
            <a:r>
              <a:rPr lang="en-AU" dirty="0"/>
              <a:t>.  This will ensure all items within the slide are forced to adopt the new layout.</a:t>
            </a:r>
          </a:p>
          <a:p>
            <a:pPr lvl="1"/>
            <a:r>
              <a:rPr lang="en-AU" dirty="0"/>
              <a:t>Any custom slide layout masters in old presentations/templates will copy through. In these cases it is best to copy content from inside text areas rather than the whole slide.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Formatting existing presentations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882EDE-6A0D-407A-A919-F77833286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9B65C-AE97-42A0-80D2-F318E947AF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650128-5E07-4FE1-9809-3B95CB7A00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08DEC-7ACE-4F37-B9D8-9612443A0D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888760" y="3727949"/>
            <a:ext cx="5040560" cy="997195"/>
            <a:chOff x="683568" y="1772816"/>
            <a:chExt cx="5040560" cy="997195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4637" b="87562"/>
            <a:stretch/>
          </p:blipFill>
          <p:spPr bwMode="auto">
            <a:xfrm>
              <a:off x="683568" y="1772816"/>
              <a:ext cx="5040560" cy="997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123728" y="2132856"/>
              <a:ext cx="575610" cy="18000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23728" y="2310957"/>
              <a:ext cx="575610" cy="1800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421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As per previous slide select, copy, paste slides into the slide thumbnails panel</a:t>
            </a:r>
          </a:p>
          <a:p>
            <a:pPr lvl="1"/>
            <a:r>
              <a:rPr lang="en-AU" dirty="0"/>
              <a:t>Change each ‘Layout’ to a standard University of Queensland PPT Template layout </a:t>
            </a:r>
          </a:p>
          <a:p>
            <a:pPr lvl="1"/>
            <a:r>
              <a:rPr lang="en-AU" dirty="0"/>
              <a:t>Make sure to select all slides once more and choose ‘Reset’.  This will ensure all items within the slide are forced to adopt the new layout.</a:t>
            </a:r>
          </a:p>
          <a:p>
            <a:pPr lvl="2"/>
            <a:r>
              <a:rPr lang="en-AU" dirty="0"/>
              <a:t>This action will copy over old presentation masters. To remove these:</a:t>
            </a:r>
          </a:p>
          <a:p>
            <a:pPr lvl="3"/>
            <a:r>
              <a:rPr lang="en-AU" dirty="0"/>
              <a:t>Open the ‘Slide Master’ under the ‘View’ tab </a:t>
            </a:r>
          </a:p>
          <a:p>
            <a:pPr lvl="3"/>
            <a:r>
              <a:rPr lang="en-AU" dirty="0"/>
              <a:t>Scroll to the end of the thumbnails panel and delete any slides after the ‘Full slide image’ layout.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Pictures may copy through with incorrect ratios (they may look squished or stretched). To correct:</a:t>
            </a:r>
          </a:p>
          <a:p>
            <a:pPr lvl="1"/>
            <a:r>
              <a:rPr lang="en-AU" dirty="0"/>
              <a:t>Right click image</a:t>
            </a:r>
          </a:p>
          <a:p>
            <a:pPr lvl="1"/>
            <a:r>
              <a:rPr lang="en-AU" dirty="0"/>
              <a:t>‘Size and Position’</a:t>
            </a:r>
          </a:p>
          <a:p>
            <a:pPr lvl="1"/>
            <a:r>
              <a:rPr lang="en-AU" dirty="0"/>
              <a:t>Under the ‘Size and Properties’ area ensure ‘Scale Height’ &amp; ‘Scale Width’ are the same percentage.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DEF1A-8C1F-4B24-A4E1-CE4E8904AD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8568" y="6519171"/>
            <a:ext cx="288032" cy="240219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6FA39-9EAE-4EE8-A72C-E9F9CFFBCA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19668" y="6519171"/>
            <a:ext cx="3360109" cy="240219"/>
          </a:xfrm>
        </p:spPr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85981-AB39-4CF8-A31B-97D91913AAC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Formatting 4:3 ratio presentations into this 16:9 template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B29EA4-5500-4D0E-AC37-31329B0318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3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4"/>
            <a:r>
              <a:rPr lang="en-AU" dirty="0"/>
              <a:t>Footer &amp; Entity Name</a:t>
            </a:r>
          </a:p>
          <a:p>
            <a:pPr lvl="1"/>
            <a:r>
              <a:rPr lang="en-AU" dirty="0"/>
              <a:t>Go to the ‘Insert’ tab</a:t>
            </a:r>
          </a:p>
          <a:p>
            <a:pPr lvl="1"/>
            <a:r>
              <a:rPr lang="en-AU" dirty="0"/>
              <a:t>Select ‘Header &amp; Footer’</a:t>
            </a:r>
          </a:p>
          <a:p>
            <a:pPr lvl="1"/>
            <a:r>
              <a:rPr lang="en-AU" dirty="0"/>
              <a:t>Tick or untick the ‘footer’</a:t>
            </a:r>
          </a:p>
          <a:p>
            <a:pPr lvl="2"/>
            <a:r>
              <a:rPr lang="en-AU" dirty="0"/>
              <a:t>Over type text into this footer area</a:t>
            </a:r>
          </a:p>
          <a:p>
            <a:pPr lvl="1"/>
            <a:r>
              <a:rPr lang="en-AU" dirty="0"/>
              <a:t>Tick or untick ‘date’ which holds the Entity Name</a:t>
            </a:r>
          </a:p>
          <a:p>
            <a:pPr lvl="2"/>
            <a:r>
              <a:rPr lang="en-AU" dirty="0"/>
              <a:t>Select the ‘Fixed’ date area and overtype the Entity Name where the existing text is </a:t>
            </a:r>
          </a:p>
          <a:p>
            <a:pPr lvl="1"/>
            <a:r>
              <a:rPr lang="en-AU" dirty="0"/>
              <a:t>Tick or untick page numbers as required</a:t>
            </a:r>
          </a:p>
          <a:p>
            <a:pPr lvl="1"/>
            <a:r>
              <a:rPr lang="en-AU" dirty="0"/>
              <a:t>‘Apply to all’.</a:t>
            </a:r>
          </a:p>
          <a:p>
            <a:pPr lvl="1"/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C84881C-FE5C-4921-9E2E-DB1A0C217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/>
            <a:r>
              <a:rPr lang="en-AU" dirty="0"/>
              <a:t>CRICOS code</a:t>
            </a:r>
          </a:p>
          <a:p>
            <a:r>
              <a:rPr lang="en-AU" dirty="0"/>
              <a:t>The CRICOS code is held in the master as all other available footer fields are in use. </a:t>
            </a:r>
          </a:p>
          <a:p>
            <a:r>
              <a:rPr lang="en-AU" dirty="0"/>
              <a:t>To update:</a:t>
            </a:r>
          </a:p>
          <a:p>
            <a:pPr lvl="1"/>
            <a:r>
              <a:rPr lang="en-AU" dirty="0"/>
              <a:t>‘View’ tab</a:t>
            </a:r>
          </a:p>
          <a:p>
            <a:pPr lvl="1"/>
            <a:r>
              <a:rPr lang="en-AU" dirty="0"/>
              <a:t>‘Slide Master’</a:t>
            </a:r>
          </a:p>
          <a:p>
            <a:pPr lvl="1"/>
            <a:r>
              <a:rPr lang="en-AU" dirty="0"/>
              <a:t>Click onto the very top slide (the University of Queensland master) and overtype the code</a:t>
            </a:r>
          </a:p>
          <a:p>
            <a:pPr lvl="1"/>
            <a:r>
              <a:rPr lang="en-AU" dirty="0"/>
              <a:t>‘Close Master View’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Changing footer, Entity Name and CRICOS code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1F9D27-EE66-4AAF-A0C8-5F1704E1FC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536F-AEC6-4AEE-903F-CC72D1CC855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67C70-EAEE-468E-827F-31E6BCD8EB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3F78D-3F47-4743-8F27-174C0224E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2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8594B-7447-4AF1-8D55-0A8E0F2ABE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4"/>
            <a:r>
              <a:rPr lang="en-US" dirty="0"/>
              <a:t>To reduce the file size of the presentation</a:t>
            </a:r>
          </a:p>
          <a:p>
            <a:pPr lvl="1"/>
            <a:r>
              <a:rPr lang="en-US" dirty="0"/>
              <a:t>PC</a:t>
            </a:r>
          </a:p>
          <a:p>
            <a:pPr lvl="2"/>
            <a:r>
              <a:rPr lang="en-US" dirty="0"/>
              <a:t>Go to the ‘Save As’ function</a:t>
            </a:r>
            <a:endParaRPr lang="en-AU" dirty="0"/>
          </a:p>
          <a:p>
            <a:pPr lvl="2"/>
            <a:r>
              <a:rPr lang="en-US" dirty="0"/>
              <a:t>‘Tool’s dropdown (next to the ‘Save’ button)</a:t>
            </a:r>
            <a:endParaRPr lang="en-AU" dirty="0"/>
          </a:p>
          <a:p>
            <a:pPr lvl="2"/>
            <a:r>
              <a:rPr lang="en-US" dirty="0"/>
              <a:t>‘Compress Pictures’</a:t>
            </a:r>
          </a:p>
          <a:p>
            <a:pPr lvl="2"/>
            <a:r>
              <a:rPr lang="en-US" dirty="0"/>
              <a:t>Select the option you want. The lower the resolution the smaller the file.</a:t>
            </a:r>
            <a:endParaRPr lang="en-AU" dirty="0"/>
          </a:p>
          <a:p>
            <a:pPr lvl="2"/>
            <a:r>
              <a:rPr lang="en-US" dirty="0"/>
              <a:t>‘OK’</a:t>
            </a:r>
            <a:endParaRPr lang="en-AU" dirty="0"/>
          </a:p>
          <a:p>
            <a:pPr lvl="2"/>
            <a:r>
              <a:rPr lang="en-US" dirty="0"/>
              <a:t>‘Save’</a:t>
            </a:r>
            <a:endParaRPr lang="en-AU" dirty="0"/>
          </a:p>
          <a:p>
            <a:pPr lvl="1"/>
            <a:r>
              <a:rPr lang="en-AU" dirty="0"/>
              <a:t>Mac</a:t>
            </a:r>
          </a:p>
          <a:p>
            <a:pPr lvl="2"/>
            <a:r>
              <a:rPr lang="en-AU" dirty="0"/>
              <a:t>Click ‘File’</a:t>
            </a:r>
          </a:p>
          <a:p>
            <a:pPr lvl="2"/>
            <a:r>
              <a:rPr lang="en-US" dirty="0"/>
              <a:t>‘Compress Pictures’</a:t>
            </a:r>
            <a:endParaRPr lang="en-AU" dirty="0"/>
          </a:p>
          <a:p>
            <a:pPr lvl="2"/>
            <a:r>
              <a:rPr lang="en-US" dirty="0"/>
              <a:t>Select the option you want. The lower the resolution the smaller the file.</a:t>
            </a:r>
            <a:endParaRPr lang="en-AU" dirty="0"/>
          </a:p>
          <a:p>
            <a:pPr lvl="2"/>
            <a:r>
              <a:rPr lang="en-US" dirty="0"/>
              <a:t>‘OK’</a:t>
            </a:r>
            <a:endParaRPr lang="en-AU" dirty="0"/>
          </a:p>
          <a:p>
            <a:pPr lvl="2"/>
            <a:r>
              <a:rPr lang="en-US" dirty="0"/>
              <a:t>‘Save’</a:t>
            </a:r>
            <a:endParaRPr lang="en-AU" dirty="0"/>
          </a:p>
          <a:p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AE43B5-B45F-4773-BFF8-7E94A48789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4"/>
            <a:r>
              <a:rPr lang="en-AU" dirty="0"/>
              <a:t>File size issues - compress single pictures</a:t>
            </a:r>
          </a:p>
          <a:p>
            <a:r>
              <a:rPr lang="en-AU" dirty="0"/>
              <a:t>If you know of a single image that is large in file size, you can reduce that particular image to a very low compression. This will mean there won’t be any quality reduction in the logos and other imagery in the presentation.</a:t>
            </a:r>
          </a:p>
          <a:p>
            <a:pPr lvl="1"/>
            <a:r>
              <a:rPr lang="en-AU" dirty="0"/>
              <a:t>Select the image</a:t>
            </a:r>
          </a:p>
          <a:p>
            <a:pPr lvl="1"/>
            <a:r>
              <a:rPr lang="en-AU" dirty="0"/>
              <a:t>Go to ‘Picture Format’ tab</a:t>
            </a:r>
          </a:p>
          <a:p>
            <a:pPr lvl="1"/>
            <a:r>
              <a:rPr lang="en-AU" dirty="0"/>
              <a:t>Click on the ‘Compress Pictures’ button</a:t>
            </a:r>
          </a:p>
          <a:p>
            <a:pPr lvl="1"/>
            <a:r>
              <a:rPr lang="en-AU" dirty="0"/>
              <a:t>Ensure ‘Apply only to this picture’ is ticked</a:t>
            </a:r>
          </a:p>
          <a:p>
            <a:pPr lvl="1"/>
            <a:r>
              <a:rPr lang="en-AU" dirty="0"/>
              <a:t>Choose ‘Email 96 </a:t>
            </a:r>
            <a:r>
              <a:rPr lang="en-AU" dirty="0" err="1"/>
              <a:t>ppi</a:t>
            </a:r>
            <a:r>
              <a:rPr lang="en-AU" dirty="0"/>
              <a:t>’</a:t>
            </a:r>
          </a:p>
          <a:p>
            <a:pPr lvl="1"/>
            <a:r>
              <a:rPr lang="en-AU" dirty="0"/>
              <a:t>‘OK’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BEF3-5D7F-4162-A75F-1736807DC0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08568" y="6519171"/>
            <a:ext cx="288032" cy="240219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32A2A-C66D-4E63-9A81-B951CEA3C7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19668" y="6519171"/>
            <a:ext cx="3360109" cy="240219"/>
          </a:xfrm>
        </p:spPr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AFC2A-B9B1-4E6B-B258-F31407EFC8B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01A46A-1291-48A4-A62C-4FFD44E8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Size / Image Resolution</a:t>
            </a:r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722933-3B6F-4C75-AA62-70E20DD325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2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lvl="4"/>
            <a:r>
              <a:rPr lang="en-US" dirty="0"/>
              <a:t>File size issues – external image compression</a:t>
            </a:r>
          </a:p>
          <a:p>
            <a:pPr lvl="1"/>
            <a:r>
              <a:rPr lang="en-US" dirty="0"/>
              <a:t>Sometimes the inserted images were too large to begin with. There is only so much PowerPoint can do to compress the images when in the program.</a:t>
            </a:r>
          </a:p>
          <a:p>
            <a:pPr lvl="1"/>
            <a:r>
              <a:rPr lang="en-US" dirty="0"/>
              <a:t>It is recommended that you reduce the large image files before inserting them to the presentation. This will ensure you don’t suffer slow computer performance. </a:t>
            </a:r>
          </a:p>
          <a:p>
            <a:pPr lvl="1"/>
            <a:r>
              <a:rPr lang="en-US" dirty="0"/>
              <a:t>As a guide, a photographic image at full slide size should be no more than 1mb.</a:t>
            </a:r>
          </a:p>
          <a:p>
            <a:pPr lvl="1"/>
            <a:r>
              <a:rPr lang="en-US" dirty="0"/>
              <a:t>A free program called ‘</a:t>
            </a:r>
            <a:r>
              <a:rPr lang="en-AU" dirty="0"/>
              <a:t>Image Resizer for Windows’ released by Brice </a:t>
            </a:r>
            <a:r>
              <a:rPr lang="en-AU" dirty="0" err="1"/>
              <a:t>Lambson</a:t>
            </a:r>
            <a:r>
              <a:rPr lang="en-US" dirty="0"/>
              <a:t> is available online which allows the user to easily right-click and resize images in the folder location. It has minimal quality loss and significantly reduces image file size.</a:t>
            </a:r>
          </a:p>
          <a:p>
            <a:pPr lvl="1"/>
            <a:r>
              <a:rPr lang="en-US" dirty="0"/>
              <a:t>Check first with your IT department or relevant superior if you have authority to install this program.</a:t>
            </a:r>
          </a:p>
          <a:p>
            <a:pPr lvl="4"/>
            <a:r>
              <a:rPr lang="en-US" dirty="0"/>
              <a:t>Printing your PPT presentation:</a:t>
            </a:r>
          </a:p>
          <a:p>
            <a:pPr lvl="1"/>
            <a:r>
              <a:rPr lang="en-US" dirty="0"/>
              <a:t>It can sometimes be easier to print from a PDF rather than directly from PowerPoint.  To create the PDF:</a:t>
            </a:r>
          </a:p>
          <a:p>
            <a:pPr lvl="2"/>
            <a:r>
              <a:rPr lang="en-US" dirty="0"/>
              <a:t>You can either print to the Adobe PDF printer (select from available printers); or</a:t>
            </a:r>
          </a:p>
          <a:p>
            <a:pPr lvl="2"/>
            <a:r>
              <a:rPr lang="en-US" dirty="0"/>
              <a:t>Save as Adobe PDF.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Size / Image Resolution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91A90E-C2FD-4B63-9CCF-A4932A362A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9B526-C31A-4645-A282-A04A95ABCE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4119B-6C16-4EDC-AD63-AD5A64B82D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6F955-ED6E-4170-8EEF-5537EA01F9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0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14E8BD-BB97-48FD-9DBB-A3C644AF22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Chart and smart art colours are fully customisable.</a:t>
            </a:r>
          </a:p>
          <a:p>
            <a:r>
              <a:rPr lang="en-AU" dirty="0"/>
              <a:t>By default charts will use the colour palette.</a:t>
            </a:r>
          </a:p>
          <a:p>
            <a:r>
              <a:rPr lang="en-AU" dirty="0"/>
              <a:t>To change the whole chart’s colours use the </a:t>
            </a:r>
            <a:r>
              <a:rPr lang="en-AU" b="1" dirty="0">
                <a:solidFill>
                  <a:schemeClr val="accent2"/>
                </a:solidFill>
              </a:rPr>
              <a:t>‘Change Colours’ </a:t>
            </a:r>
            <a:r>
              <a:rPr lang="en-AU" dirty="0"/>
              <a:t>menu under the ‘Chart tools</a:t>
            </a:r>
            <a:r>
              <a:rPr lang="en-AU" dirty="0">
                <a:sym typeface="Wingdings" panose="05000000000000000000" pitchFamily="2" charset="2"/>
              </a:rPr>
              <a:t></a:t>
            </a:r>
            <a:r>
              <a:rPr lang="en-AU" dirty="0"/>
              <a:t> Design’ tab: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C1405-D174-417E-8AB7-43F4F41627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Alternatively, you can select one of the chart elements (such as a bar or pie chart slice) and manually change the </a:t>
            </a:r>
            <a:r>
              <a:rPr lang="en-AU" b="1" dirty="0">
                <a:solidFill>
                  <a:schemeClr val="accent3"/>
                </a:solidFill>
              </a:rPr>
              <a:t>‘Shape Fill’ </a:t>
            </a:r>
            <a:r>
              <a:rPr lang="en-AU" dirty="0"/>
              <a:t>under the ‘Chart tools </a:t>
            </a:r>
            <a:r>
              <a:rPr lang="en-AU" dirty="0">
                <a:sym typeface="Wingdings" panose="05000000000000000000" pitchFamily="2" charset="2"/>
              </a:rPr>
              <a:t></a:t>
            </a:r>
            <a:r>
              <a:rPr lang="en-AU" dirty="0"/>
              <a:t> Format’ tab. The corresponding legend will update automatically.</a:t>
            </a:r>
          </a:p>
          <a:p>
            <a:r>
              <a:rPr lang="en-US" dirty="0"/>
              <a:t>T</a:t>
            </a:r>
            <a:r>
              <a:rPr lang="en-AU" dirty="0"/>
              <a:t>he approved UQ colours are in the top row, starting from the 5th colour along.</a:t>
            </a:r>
          </a:p>
          <a:p>
            <a:r>
              <a:rPr lang="en-AU" dirty="0"/>
              <a:t>These colours are automatically picked up in charts/</a:t>
            </a:r>
            <a:r>
              <a:rPr lang="en-AU" dirty="0" err="1"/>
              <a:t>smartart</a:t>
            </a:r>
            <a:r>
              <a:rPr lang="en-AU" dirty="0"/>
              <a:t> and can be used to create a more contrasting presentation.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55219F-155C-4527-B688-88FC0300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Chart/Smart Art colours</a:t>
            </a:r>
            <a:endParaRPr lang="en-AU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9AEEA9-A38D-4FE8-8505-12965EE3CA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01357-F262-4398-83F0-5457132C6DE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69405CF-B9BB-4F4D-96F6-5E3FB2D2D9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6AA471C-39BC-4626-BB84-1D9F2EE86E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DAEAF9-CB6E-4AA8-B142-726B53125B68}"/>
              </a:ext>
            </a:extLst>
          </p:cNvPr>
          <p:cNvGrpSpPr/>
          <p:nvPr/>
        </p:nvGrpSpPr>
        <p:grpSpPr>
          <a:xfrm>
            <a:off x="714593" y="3429000"/>
            <a:ext cx="1583979" cy="3004054"/>
            <a:chOff x="539750" y="2996952"/>
            <a:chExt cx="1583979" cy="300405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7411E2-CD70-4502-824F-1D582A778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819" y="2996952"/>
              <a:ext cx="1579910" cy="30040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28D003-8343-4774-8178-C593CC7DF5CD}"/>
                </a:ext>
              </a:extLst>
            </p:cNvPr>
            <p:cNvSpPr/>
            <p:nvPr/>
          </p:nvSpPr>
          <p:spPr>
            <a:xfrm>
              <a:off x="539750" y="2996952"/>
              <a:ext cx="379928" cy="51532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3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941B39-9030-4D9C-9A5B-DB48F0FB9677}"/>
              </a:ext>
            </a:extLst>
          </p:cNvPr>
          <p:cNvGrpSpPr/>
          <p:nvPr/>
        </p:nvGrpSpPr>
        <p:grpSpPr>
          <a:xfrm>
            <a:off x="6288916" y="4931828"/>
            <a:ext cx="1666875" cy="1285876"/>
            <a:chOff x="6290377" y="3871316"/>
            <a:chExt cx="1666875" cy="1285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42BFF3-AAB8-40BE-B0FC-CD58FA18A739}"/>
                </a:ext>
              </a:extLst>
            </p:cNvPr>
            <p:cNvGrpSpPr/>
            <p:nvPr/>
          </p:nvGrpSpPr>
          <p:grpSpPr>
            <a:xfrm>
              <a:off x="6290377" y="3871316"/>
              <a:ext cx="1666875" cy="1285876"/>
              <a:chOff x="4708364" y="2853120"/>
              <a:chExt cx="1666875" cy="128587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95129E54-3794-49F8-AB69-EC7DC0D3C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8364" y="2853121"/>
                <a:ext cx="1666875" cy="12858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D8340A-770D-49C8-BFEE-5F3E4D2E0A56}"/>
                  </a:ext>
                </a:extLst>
              </p:cNvPr>
              <p:cNvSpPr/>
              <p:nvPr/>
            </p:nvSpPr>
            <p:spPr>
              <a:xfrm>
                <a:off x="4716462" y="2853120"/>
                <a:ext cx="791641" cy="215839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1350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3E9A02-7C95-44F9-8B76-9D7661CEB174}"/>
                </a:ext>
              </a:extLst>
            </p:cNvPr>
            <p:cNvSpPr/>
            <p:nvPr/>
          </p:nvSpPr>
          <p:spPr>
            <a:xfrm>
              <a:off x="6949140" y="4291523"/>
              <a:ext cx="1008112" cy="21759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223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Main colours used in this template: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Additional colours available for use: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University of Queensland colours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1E24BD-17AE-47B1-B849-AD1E27A374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966A1F-32E5-487A-BAA7-A17BEE4813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98D048-C39B-4A87-A0D9-2B889A9D9BD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7F9B0-E61E-4A71-AA45-A53BA79D0B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94800" y="2069398"/>
            <a:ext cx="107157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AU" sz="1200" dirty="0"/>
              <a:t>R  81  </a:t>
            </a:r>
            <a:br>
              <a:rPr lang="en-AU" sz="1200" dirty="0"/>
            </a:br>
            <a:r>
              <a:rPr lang="en-AU" sz="1200" dirty="0"/>
              <a:t>G  36</a:t>
            </a:r>
            <a:br>
              <a:rPr lang="en-AU" sz="1200" dirty="0"/>
            </a:br>
            <a:r>
              <a:rPr lang="en-AU" sz="1200" dirty="0"/>
              <a:t>B  122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3571" y="2069398"/>
            <a:ext cx="1071570" cy="1071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AU" sz="1200" dirty="0"/>
              <a:t>R  230  </a:t>
            </a:r>
            <a:br>
              <a:rPr lang="en-AU" sz="1200" dirty="0"/>
            </a:br>
            <a:r>
              <a:rPr lang="en-AU" sz="1200" dirty="0"/>
              <a:t>G  38</a:t>
            </a:r>
            <a:br>
              <a:rPr lang="en-AU" sz="1200" dirty="0"/>
            </a:br>
            <a:r>
              <a:rPr lang="en-AU" sz="1200" dirty="0"/>
              <a:t>B  69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9302" y="2069398"/>
            <a:ext cx="1071570" cy="10715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AU" sz="1200" dirty="0"/>
              <a:t>R  0  </a:t>
            </a:r>
            <a:br>
              <a:rPr lang="en-AU" sz="1200" dirty="0"/>
            </a:br>
            <a:r>
              <a:rPr lang="en-AU" sz="1200" dirty="0"/>
              <a:t>G  162</a:t>
            </a:r>
            <a:br>
              <a:rPr lang="en-AU" sz="1200" dirty="0"/>
            </a:br>
            <a:r>
              <a:rPr lang="en-AU" sz="1200" dirty="0"/>
              <a:t>B   199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70BA0E-BFB4-44DC-872F-D70802D8529D}"/>
              </a:ext>
            </a:extLst>
          </p:cNvPr>
          <p:cNvSpPr/>
          <p:nvPr/>
        </p:nvSpPr>
        <p:spPr>
          <a:xfrm>
            <a:off x="694800" y="3968348"/>
            <a:ext cx="1071570" cy="1071570"/>
          </a:xfrm>
          <a:prstGeom prst="rect">
            <a:avLst/>
          </a:prstGeom>
          <a:solidFill>
            <a:srgbClr val="962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AU" sz="1200" dirty="0"/>
              <a:t>R  150  </a:t>
            </a:r>
            <a:br>
              <a:rPr lang="en-AU" sz="1200" dirty="0"/>
            </a:br>
            <a:r>
              <a:rPr lang="en-AU" sz="1200" dirty="0"/>
              <a:t>G  42</a:t>
            </a:r>
            <a:br>
              <a:rPr lang="en-AU" sz="1200" dirty="0"/>
            </a:br>
            <a:r>
              <a:rPr lang="en-AU" sz="1200" dirty="0"/>
              <a:t>B  139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C74938-E0C5-4560-B745-EC5DCD206B11}"/>
              </a:ext>
            </a:extLst>
          </p:cNvPr>
          <p:cNvSpPr/>
          <p:nvPr/>
        </p:nvSpPr>
        <p:spPr>
          <a:xfrm>
            <a:off x="4325033" y="2069398"/>
            <a:ext cx="1071570" cy="10715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/>
              <a:t>R  235  </a:t>
            </a:r>
            <a:br>
              <a:rPr lang="en-AU" sz="1200" dirty="0"/>
            </a:br>
            <a:r>
              <a:rPr lang="en-AU" sz="1200" dirty="0"/>
              <a:t>G  96</a:t>
            </a:r>
            <a:br>
              <a:rPr lang="en-AU" sz="1200" dirty="0"/>
            </a:br>
            <a:r>
              <a:rPr lang="en-AU" sz="1200" dirty="0"/>
              <a:t>B  43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CBE92E-5CB9-4532-8C99-C47467B11C3B}"/>
              </a:ext>
            </a:extLst>
          </p:cNvPr>
          <p:cNvSpPr/>
          <p:nvPr/>
        </p:nvSpPr>
        <p:spPr>
          <a:xfrm>
            <a:off x="5530764" y="2069398"/>
            <a:ext cx="1071570" cy="10715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>
                <a:solidFill>
                  <a:schemeClr val="bg1"/>
                </a:solidFill>
              </a:rPr>
              <a:t>R  64  </a:t>
            </a:r>
            <a:br>
              <a:rPr lang="en-AU" sz="1200" dirty="0">
                <a:solidFill>
                  <a:schemeClr val="bg1"/>
                </a:solidFill>
              </a:rPr>
            </a:br>
            <a:r>
              <a:rPr lang="en-AU" sz="1200" dirty="0">
                <a:solidFill>
                  <a:schemeClr val="bg1"/>
                </a:solidFill>
              </a:rPr>
              <a:t>G  133</a:t>
            </a:r>
            <a:br>
              <a:rPr lang="en-AU" sz="1200" dirty="0">
                <a:solidFill>
                  <a:schemeClr val="bg1"/>
                </a:solidFill>
              </a:rPr>
            </a:br>
            <a:r>
              <a:rPr lang="en-AU" sz="1200" dirty="0">
                <a:solidFill>
                  <a:schemeClr val="bg1"/>
                </a:solidFill>
              </a:rPr>
              <a:t>B  198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17E828-7804-48E7-9A39-435110367FCC}"/>
              </a:ext>
            </a:extLst>
          </p:cNvPr>
          <p:cNvSpPr/>
          <p:nvPr/>
        </p:nvSpPr>
        <p:spPr>
          <a:xfrm>
            <a:off x="6736495" y="2069398"/>
            <a:ext cx="1071570" cy="10715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>
                <a:solidFill>
                  <a:schemeClr val="bg1"/>
                </a:solidFill>
              </a:rPr>
              <a:t>R  46 </a:t>
            </a:r>
            <a:br>
              <a:rPr lang="en-AU" sz="1200" dirty="0">
                <a:solidFill>
                  <a:schemeClr val="bg1"/>
                </a:solidFill>
              </a:rPr>
            </a:br>
            <a:r>
              <a:rPr lang="en-AU" sz="1200" dirty="0">
                <a:solidFill>
                  <a:schemeClr val="bg1"/>
                </a:solidFill>
              </a:rPr>
              <a:t>G  168</a:t>
            </a:r>
            <a:br>
              <a:rPr lang="en-AU" sz="1200" dirty="0">
                <a:solidFill>
                  <a:schemeClr val="bg1"/>
                </a:solidFill>
              </a:rPr>
            </a:br>
            <a:r>
              <a:rPr lang="en-AU" sz="1200" dirty="0">
                <a:solidFill>
                  <a:schemeClr val="bg1"/>
                </a:solidFill>
              </a:rPr>
              <a:t>B  54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1A97F6-AE2F-4322-9C0E-D3B200A0B752}"/>
              </a:ext>
            </a:extLst>
          </p:cNvPr>
          <p:cNvSpPr/>
          <p:nvPr/>
        </p:nvSpPr>
        <p:spPr>
          <a:xfrm>
            <a:off x="1940080" y="3968348"/>
            <a:ext cx="1071570" cy="107157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AU" sz="1200" dirty="0">
                <a:solidFill>
                  <a:schemeClr val="tx1"/>
                </a:solidFill>
              </a:rPr>
              <a:t>R  215</a:t>
            </a:r>
            <a:br>
              <a:rPr lang="en-AU" sz="1200" dirty="0">
                <a:solidFill>
                  <a:schemeClr val="tx1"/>
                </a:solidFill>
              </a:rPr>
            </a:br>
            <a:r>
              <a:rPr lang="en-AU" sz="1200" dirty="0">
                <a:solidFill>
                  <a:schemeClr val="tx1"/>
                </a:solidFill>
              </a:rPr>
              <a:t>G  209</a:t>
            </a:r>
            <a:br>
              <a:rPr lang="en-AU" sz="1200" dirty="0">
                <a:solidFill>
                  <a:schemeClr val="tx1"/>
                </a:solidFill>
              </a:rPr>
            </a:br>
            <a:r>
              <a:rPr lang="en-AU" sz="1200" dirty="0">
                <a:solidFill>
                  <a:schemeClr val="tx1"/>
                </a:solidFill>
              </a:rPr>
              <a:t>B  204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5EFE97-9462-4F2D-A34C-7D17437FEC23}"/>
              </a:ext>
            </a:extLst>
          </p:cNvPr>
          <p:cNvSpPr/>
          <p:nvPr/>
        </p:nvSpPr>
        <p:spPr>
          <a:xfrm>
            <a:off x="3184760" y="3968348"/>
            <a:ext cx="1071570" cy="1071570"/>
          </a:xfrm>
          <a:prstGeom prst="rect">
            <a:avLst/>
          </a:prstGeom>
          <a:solidFill>
            <a:srgbClr val="999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AU" sz="1200" dirty="0"/>
              <a:t>R  153  </a:t>
            </a:r>
            <a:br>
              <a:rPr lang="en-AU" sz="1200" dirty="0"/>
            </a:br>
            <a:r>
              <a:rPr lang="en-AU" sz="1200" dirty="0"/>
              <a:t>G  148</a:t>
            </a:r>
            <a:br>
              <a:rPr lang="en-AU" sz="1200" dirty="0"/>
            </a:br>
            <a:r>
              <a:rPr lang="en-AU" sz="1200" dirty="0"/>
              <a:t>B  144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B83640-4F77-44B5-ADD7-B7EDF2AEB256}"/>
              </a:ext>
            </a:extLst>
          </p:cNvPr>
          <p:cNvSpPr/>
          <p:nvPr/>
        </p:nvSpPr>
        <p:spPr>
          <a:xfrm>
            <a:off x="4429440" y="3968348"/>
            <a:ext cx="1071570" cy="1071570"/>
          </a:xfrm>
          <a:prstGeom prst="rect">
            <a:avLst/>
          </a:prstGeom>
          <a:solidFill>
            <a:srgbClr val="C8A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AU" sz="1200" dirty="0"/>
              <a:t>R  200 </a:t>
            </a:r>
            <a:br>
              <a:rPr lang="en-AU" sz="1200" dirty="0"/>
            </a:br>
            <a:r>
              <a:rPr lang="en-AU" sz="1200" dirty="0"/>
              <a:t>G  174</a:t>
            </a:r>
            <a:br>
              <a:rPr lang="en-AU" sz="1200" dirty="0"/>
            </a:br>
            <a:r>
              <a:rPr lang="en-AU" sz="1200" dirty="0"/>
              <a:t>B   115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96EF5D-9D83-4188-AA57-24F9EC633F19}"/>
              </a:ext>
            </a:extLst>
          </p:cNvPr>
          <p:cNvSpPr/>
          <p:nvPr/>
        </p:nvSpPr>
        <p:spPr>
          <a:xfrm>
            <a:off x="5674122" y="3968348"/>
            <a:ext cx="1071570" cy="1071570"/>
          </a:xfrm>
          <a:prstGeom prst="rect">
            <a:avLst/>
          </a:prstGeom>
          <a:solidFill>
            <a:srgbClr val="FB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AU" sz="1200" dirty="0"/>
              <a:t>R  251 </a:t>
            </a:r>
            <a:br>
              <a:rPr lang="en-AU" sz="1200" dirty="0"/>
            </a:br>
            <a:r>
              <a:rPr lang="en-AU" sz="1200" dirty="0"/>
              <a:t>G  184</a:t>
            </a:r>
            <a:br>
              <a:rPr lang="en-AU" sz="1200" dirty="0"/>
            </a:br>
            <a:r>
              <a:rPr lang="en-AU" sz="1200" dirty="0"/>
              <a:t>B   0</a:t>
            </a:r>
          </a:p>
        </p:txBody>
      </p:sp>
    </p:spTree>
    <p:extLst>
      <p:ext uri="{BB962C8B-B14F-4D97-AF65-F5344CB8AC3E}">
        <p14:creationId xmlns:p14="http://schemas.microsoft.com/office/powerpoint/2010/main" val="7990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CD310F-23C4-4061-95DD-B1A086A27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AU" dirty="0"/>
              <a:t>Custom table designs cannot be created in PPT or saved into the master setup (the selection shown in ‘New Slide’ or ‘Layout’ menus). </a:t>
            </a:r>
          </a:p>
          <a:p>
            <a:pPr lvl="1"/>
            <a:r>
              <a:rPr lang="en-AU" dirty="0"/>
              <a:t>We have formatted a table below that can be copied and pasted as needed.  Click on the outer edge of a table below and </a:t>
            </a:r>
            <a:r>
              <a:rPr lang="en-AU" dirty="0" err="1"/>
              <a:t>Ctrl+C</a:t>
            </a:r>
            <a:r>
              <a:rPr lang="en-AU" dirty="0"/>
              <a:t> to copy.  Then click on the outer edge of the content placeholder where you want to paste the table and </a:t>
            </a:r>
            <a:r>
              <a:rPr lang="en-AU" dirty="0" err="1"/>
              <a:t>Ctrl+V</a:t>
            </a:r>
            <a:r>
              <a:rPr lang="en-AU" dirty="0"/>
              <a:t> to paste.</a:t>
            </a:r>
          </a:p>
          <a:p>
            <a:pPr lvl="1"/>
            <a:r>
              <a:rPr lang="en-US" dirty="0"/>
              <a:t>Be careful when deleting this instructional text that you do not delete the table slide as you may need it when compiling your presentation.</a:t>
            </a:r>
          </a:p>
        </p:txBody>
      </p:sp>
      <p:graphicFrame>
        <p:nvGraphicFramePr>
          <p:cNvPr id="21" name="Content Placeholder 15">
            <a:extLst>
              <a:ext uri="{FF2B5EF4-FFF2-40B4-BE49-F238E27FC236}">
                <a16:creationId xmlns:a16="http://schemas.microsoft.com/office/drawing/2014/main" id="{7565ACD3-6D7E-4528-A6C3-A53EF15CB8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4121710"/>
              </p:ext>
            </p:extLst>
          </p:nvPr>
        </p:nvGraphicFramePr>
        <p:xfrm>
          <a:off x="695325" y="4149725"/>
          <a:ext cx="10801350" cy="22555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2602461169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3531697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Table Heading</a:t>
                      </a: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Table Heading</a:t>
                      </a: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71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tx1"/>
                          </a:solidFill>
                        </a:rPr>
                        <a:t>Table Text</a:t>
                      </a: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</a:rPr>
                        <a:t>Table Text</a:t>
                      </a: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4117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365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295912"/>
                  </a:ext>
                </a:extLst>
              </a:tr>
              <a:tr h="125142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431705"/>
                  </a:ext>
                </a:extLst>
              </a:tr>
              <a:tr h="120188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6617364"/>
                  </a:ext>
                </a:extLst>
              </a:tr>
              <a:tr h="115234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558107"/>
                  </a:ext>
                </a:extLst>
              </a:tr>
              <a:tr h="115234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69" marR="68669" marT="34289" marB="3428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426246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A8A65-AA31-45D6-A154-9E8848C100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08568" y="6519171"/>
            <a:ext cx="288032" cy="240219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9A3D-B58A-4F3F-B5B9-9FA52A3A9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19668" y="6519171"/>
            <a:ext cx="3360109" cy="240219"/>
          </a:xfrm>
        </p:spPr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824F2-6889-4095-AEEB-D60B549445E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>
          <a:xfrm>
            <a:off x="695325" y="151136"/>
            <a:ext cx="2376000" cy="241200"/>
          </a:xfr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D94C15-8CFD-4A4B-B816-1BC326B3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</p:spPr>
        <p:txBody>
          <a:bodyPr/>
          <a:lstStyle/>
          <a:p>
            <a:r>
              <a:rPr lang="en-AU" dirty="0"/>
              <a:t>Supplementary Table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ED1CA7-40FE-41D5-8B6D-76E5350752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5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61B9B-054F-4E0F-BB79-944918A9A1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1AED59-1534-4921-AD20-402A6D1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4DFA57-FDE4-43C8-B3A8-42D3187172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670E92-3AA9-4614-A780-E00910D9E0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FF85628-2B5C-44F2-B05D-5E4B5455DB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AA461C8-2FB6-4003-971E-5A67B664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00" y="3151568"/>
            <a:ext cx="190800" cy="190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1563576-C121-4C10-916B-18D2026FC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00" y="2884932"/>
            <a:ext cx="190800" cy="19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A4270-E748-472B-BDE1-634F1527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 you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4AF2-0344-4873-8B01-1BEF95B63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Dr Kim Peters | Senior Lecturer</a:t>
            </a:r>
          </a:p>
          <a:p>
            <a:r>
              <a:rPr lang="en-AU"/>
              <a:t>School of Psychology</a:t>
            </a:r>
          </a:p>
          <a:p>
            <a:r>
              <a:rPr lang="en-AU"/>
              <a:t>kpeters@uq.edu.au </a:t>
            </a:r>
          </a:p>
          <a:p>
            <a:r>
              <a:rPr lang="en-AU"/>
              <a:t>07 0000 000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0BD69-4978-441D-B529-C1A91B958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facebook.com/uniofqld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4C604-FBF5-43EA-A133-FBF6996A28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Instagram.com/uniofqld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C9264C-F81D-4DA3-95FB-3D31419E5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9D0877-AECF-42A4-AD3C-BF700B7A22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A24CBD-8509-462C-ADBD-F630B840C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BCD5120-F460-4C2E-AEB4-E7228CB43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46" y="3686288"/>
            <a:ext cx="292269" cy="21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7D8EDC-69E2-4DBC-96A0-4DCD5E3DD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00" y="3957493"/>
            <a:ext cx="188820" cy="1888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05B62E-D65E-4274-BD09-A77E7CF6D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00" y="3429000"/>
            <a:ext cx="19080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4AF2-0344-4873-8B01-1BEF95B63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Dr Kim Peters | Senior Lecturer</a:t>
            </a:r>
          </a:p>
          <a:p>
            <a:r>
              <a:rPr lang="en-AU"/>
              <a:t>School of Psychology</a:t>
            </a:r>
          </a:p>
          <a:p>
            <a:r>
              <a:rPr lang="en-AU"/>
              <a:t>kpeters@uq.edu.au</a:t>
            </a:r>
          </a:p>
          <a:p>
            <a:r>
              <a:rPr lang="en-AU"/>
              <a:t>07 0000 000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0BD69-4978-441D-B529-C1A91B958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facebook.com/uniofqld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4C604-FBF5-43EA-A133-FBF6996A28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Instagram.com/uniofqld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7A16F-CB05-4384-B575-4C6D1E5AEB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673A9E-20DC-4448-8BA0-B69AA2F473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7A797E-BD94-4066-8658-F6B7B8A17B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A4270-E748-472B-BDE1-634F1527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 you</a:t>
            </a:r>
            <a:endParaRPr lang="en-A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086EACD-660E-446C-A6E2-A2AE86B777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F7F0D6-23C1-4AA7-BBC7-F9BBC7DDD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632" y="3686288"/>
            <a:ext cx="292269" cy="21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6BC91B-D01F-4FB6-87CC-FB0972D76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00" y="3957493"/>
            <a:ext cx="188820" cy="188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695652-20AD-42C5-BC13-ED4C9778B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00" y="3429000"/>
            <a:ext cx="190800" cy="190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FDFB85-2CA5-4034-8D69-2D693D0C1D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00" y="3151568"/>
            <a:ext cx="190800" cy="19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6B0787-6904-44E5-BC3D-8C90F6E036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00" y="2884932"/>
            <a:ext cx="19080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Instructions for using this template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PowerPoint 2007, 2010, 2013 &amp;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en-US" dirty="0"/>
              <a:t>The following slides are instructions for using this PowerPoint template. </a:t>
            </a:r>
            <a:endParaRPr lang="en-AU" dirty="0"/>
          </a:p>
          <a:p>
            <a:pPr lvl="1"/>
            <a:r>
              <a:rPr lang="en-US" dirty="0"/>
              <a:t>They also contain examples of programmed styles, charts and diagrams.</a:t>
            </a:r>
            <a:endParaRPr lang="en-AU" dirty="0"/>
          </a:p>
          <a:p>
            <a:pPr lvl="1"/>
            <a:r>
              <a:rPr lang="en-US" dirty="0"/>
              <a:t>When you are ready to begin your presentation, delete the slides by selecting them in the left thumbnail window and pressing ‘Delete’ on your keyboard.</a:t>
            </a:r>
            <a:endParaRPr lang="en-AU" dirty="0"/>
          </a:p>
          <a:p>
            <a:pPr lvl="1"/>
            <a:r>
              <a:rPr lang="en-US" dirty="0"/>
              <a:t>If you are unsure of how to use the template, you can leave these slides in the presentation and insert new slides before or after. Remember to delete them before </a:t>
            </a:r>
            <a:r>
              <a:rPr lang="en-US" dirty="0" err="1"/>
              <a:t>finalising</a:t>
            </a:r>
            <a:r>
              <a:rPr lang="en-US" dirty="0"/>
              <a:t> your presentation.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Slides in this template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12B3F5-A50D-420F-81C9-395F30227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F5C7F4-8128-488C-A8BB-73156D7A13C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7AFD3C-BB72-40A3-8C3B-DA978A7A15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4E478-F7EF-43CF-AAD9-84B35E3530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7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C169991-81FD-46B6-97F6-CC8A22CFD2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Slides in this template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F1094D-A3E8-44EA-A88E-A226B94B71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8170-CEB2-46F3-9285-1776D2AA1C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55B56-D861-4E02-9F42-C75BBABEDF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B7AF0-87C6-4EB7-948D-A8FDB0D9BC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21FD37-8601-45ED-9490-BA434E93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4" y="1689321"/>
            <a:ext cx="10790899" cy="39719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75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AU" dirty="0"/>
              <a:t>Choose </a:t>
            </a:r>
            <a:r>
              <a:rPr lang="en-AU" b="1" dirty="0">
                <a:solidFill>
                  <a:schemeClr val="accent2"/>
                </a:solidFill>
              </a:rPr>
              <a:t>‘New Slide’ </a:t>
            </a:r>
            <a:r>
              <a:rPr lang="en-AU" dirty="0"/>
              <a:t>from the ‘Home’ tab on the ribbon.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1"/>
            <a:endParaRPr lang="en-US" dirty="0"/>
          </a:p>
          <a:p>
            <a:pPr lvl="1"/>
            <a:r>
              <a:rPr lang="en-AU" dirty="0"/>
              <a:t>Select the desired layout from the thumbnails in the dropdown or after the slide has been chosen by choosing the </a:t>
            </a:r>
            <a:r>
              <a:rPr lang="en-AU" b="1" dirty="0">
                <a:solidFill>
                  <a:schemeClr val="accent3"/>
                </a:solidFill>
              </a:rPr>
              <a:t>‘Layout’ </a:t>
            </a:r>
            <a:r>
              <a:rPr lang="en-AU" dirty="0"/>
              <a:t>button (next to ‘New Slide’).</a:t>
            </a:r>
          </a:p>
          <a:p>
            <a:pPr lvl="1"/>
            <a:r>
              <a:rPr lang="en-US" dirty="0"/>
              <a:t>There are options for different text and content layouts.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slides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E12922F-991F-4E33-B47D-1176BAAF43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5D572-40C9-403B-AC87-379B1DBEE9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9C5A17-D9A7-4E8A-96D3-6B0E41A61F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22F63-65A2-439A-B3C2-9F77526EEA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A7687A-8D4F-4BC7-B2F8-C476F45925C7}"/>
              </a:ext>
            </a:extLst>
          </p:cNvPr>
          <p:cNvGrpSpPr/>
          <p:nvPr/>
        </p:nvGrpSpPr>
        <p:grpSpPr>
          <a:xfrm>
            <a:off x="911424" y="2132856"/>
            <a:ext cx="6037036" cy="1194332"/>
            <a:chOff x="2070245" y="2125436"/>
            <a:chExt cx="5040560" cy="99719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4637" b="87562"/>
            <a:stretch/>
          </p:blipFill>
          <p:spPr bwMode="auto">
            <a:xfrm>
              <a:off x="2070245" y="2125436"/>
              <a:ext cx="5040560" cy="997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6B6F0E-251A-4FA2-AD86-56E9D3E97ABB}"/>
                </a:ext>
              </a:extLst>
            </p:cNvPr>
            <p:cNvGrpSpPr/>
            <p:nvPr/>
          </p:nvGrpSpPr>
          <p:grpSpPr>
            <a:xfrm>
              <a:off x="3203624" y="2492094"/>
              <a:ext cx="876152" cy="630537"/>
              <a:chOff x="3203624" y="2492094"/>
              <a:chExt cx="876152" cy="63053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203624" y="2492094"/>
                <a:ext cx="360040" cy="63053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1A8955-C408-417F-9B91-1C07EDB33CB4}"/>
                  </a:ext>
                </a:extLst>
              </p:cNvPr>
              <p:cNvSpPr/>
              <p:nvPr/>
            </p:nvSpPr>
            <p:spPr>
              <a:xfrm>
                <a:off x="3565152" y="2492896"/>
                <a:ext cx="514624" cy="216024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78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Content text is entered here. </a:t>
            </a:r>
          </a:p>
          <a:p>
            <a:pPr lvl="1"/>
            <a:r>
              <a:rPr lang="en-AU" dirty="0"/>
              <a:t>The layouts have 3 options for bullets set up in what is called a level system.  To change the text to the next list level design, press ‘Tab’ at the start of the line (or use the </a:t>
            </a:r>
            <a:r>
              <a:rPr lang="en-AU" dirty="0">
                <a:solidFill>
                  <a:schemeClr val="accent2"/>
                </a:solidFill>
              </a:rPr>
              <a:t>‘Increase List Level’ </a:t>
            </a:r>
            <a:r>
              <a:rPr lang="en-AU" dirty="0"/>
              <a:t>button).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AU" dirty="0"/>
              <a:t>Pressing ‘</a:t>
            </a:r>
            <a:r>
              <a:rPr lang="en-AU" dirty="0" err="1"/>
              <a:t>Shift+Tab</a:t>
            </a:r>
            <a:r>
              <a:rPr lang="en-AU" dirty="0"/>
              <a:t>’ (or the </a:t>
            </a:r>
            <a:r>
              <a:rPr lang="en-AU" b="1" dirty="0">
                <a:solidFill>
                  <a:schemeClr val="accent3"/>
                </a:solidFill>
              </a:rPr>
              <a:t>‘Decrease List Level’ </a:t>
            </a:r>
            <a:r>
              <a:rPr lang="en-AU" dirty="0"/>
              <a:t>button) will take you back through the bullet list levels.</a:t>
            </a:r>
          </a:p>
          <a:p>
            <a:pPr lvl="4"/>
            <a:r>
              <a:rPr lang="en-AU" dirty="0"/>
              <a:t>Content areas</a:t>
            </a:r>
          </a:p>
          <a:p>
            <a:r>
              <a:rPr lang="en-AU" dirty="0"/>
              <a:t>In any of the slides, the text area can also contain other content.</a:t>
            </a:r>
          </a:p>
          <a:p>
            <a:pPr marL="1704975"/>
            <a:r>
              <a:rPr lang="en-AU" dirty="0"/>
              <a:t>You will notice under the “Click to enter text” line are icons displaying options to insert graphs, pictures, videos, Excel tables etc.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Title and content slide layout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CC43EE-7B2F-4E06-835C-09A3A1707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8243F-9E25-44A6-81C7-35FCC3422C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B156F-1B92-4726-A3FF-6608C6B757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B4604-8288-4418-8AF6-19CABD9120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884265" y="2735446"/>
            <a:ext cx="3726392" cy="1053594"/>
            <a:chOff x="4364988" y="3322961"/>
            <a:chExt cx="3726392" cy="10535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2" t="4308" r="57474" b="87572"/>
            <a:stretch/>
          </p:blipFill>
          <p:spPr bwMode="auto">
            <a:xfrm>
              <a:off x="4364988" y="3322961"/>
              <a:ext cx="3726392" cy="10535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652120" y="3429000"/>
              <a:ext cx="288032" cy="2880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4088" y="3429000"/>
              <a:ext cx="288032" cy="288032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D2A0A198-5647-4386-ACC1-70B83B03F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9" t="51841" r="37832" b="37928"/>
          <a:stretch/>
        </p:blipFill>
        <p:spPr bwMode="auto">
          <a:xfrm>
            <a:off x="705001" y="5247306"/>
            <a:ext cx="1448290" cy="1052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42</TotalTime>
  <Words>1675</Words>
  <Application>Microsoft Office PowerPoint</Application>
  <PresentationFormat>Widescreen</PresentationFormat>
  <Paragraphs>199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University of Queensland</vt:lpstr>
      <vt:lpstr>PowerPoint Presentation</vt:lpstr>
      <vt:lpstr>PowerPoint Presentation</vt:lpstr>
      <vt:lpstr>Thank you</vt:lpstr>
      <vt:lpstr>Thank you</vt:lpstr>
      <vt:lpstr>Instructions for using this template</vt:lpstr>
      <vt:lpstr>Slides in this template</vt:lpstr>
      <vt:lpstr>Slides in this template</vt:lpstr>
      <vt:lpstr>New slides</vt:lpstr>
      <vt:lpstr>Title and content slide layout</vt:lpstr>
      <vt:lpstr>Text levels and content areas</vt:lpstr>
      <vt:lpstr>Formatting existing presentations</vt:lpstr>
      <vt:lpstr>Formatting 4:3 ratio presentations into this 16:9 template</vt:lpstr>
      <vt:lpstr>Changing footer, Entity Name and CRICOS code</vt:lpstr>
      <vt:lpstr>File Size / Image Resolution</vt:lpstr>
      <vt:lpstr>File Size / Image Resolution</vt:lpstr>
      <vt:lpstr>Chart/Smart Art colours</vt:lpstr>
      <vt:lpstr>The University of Queensland colours</vt:lpstr>
      <vt:lpstr>Supplementary Table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Rebecca Johnson</cp:lastModifiedBy>
  <cp:revision>6</cp:revision>
  <dcterms:created xsi:type="dcterms:W3CDTF">2018-09-28T01:38:30Z</dcterms:created>
  <dcterms:modified xsi:type="dcterms:W3CDTF">2019-05-14T00:36:04Z</dcterms:modified>
</cp:coreProperties>
</file>